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86" r:id="rId3"/>
    <p:sldId id="384" r:id="rId4"/>
    <p:sldId id="382" r:id="rId5"/>
    <p:sldId id="385" r:id="rId6"/>
    <p:sldId id="387" r:id="rId7"/>
    <p:sldId id="392" r:id="rId8"/>
    <p:sldId id="391" r:id="rId9"/>
    <p:sldId id="389" r:id="rId10"/>
    <p:sldId id="388" r:id="rId11"/>
    <p:sldId id="397" r:id="rId12"/>
    <p:sldId id="399" r:id="rId13"/>
    <p:sldId id="398" r:id="rId14"/>
    <p:sldId id="3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51" autoAdjust="0"/>
    <p:restoredTop sz="94588" autoAdjust="0"/>
  </p:normalViewPr>
  <p:slideViewPr>
    <p:cSldViewPr snapToGrid="0">
      <p:cViewPr varScale="1">
        <p:scale>
          <a:sx n="94" d="100"/>
          <a:sy n="94" d="100"/>
        </p:scale>
        <p:origin x="2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2023-09-18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2023-09-18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2023-09-18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2023-09-18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2023-09-18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2023-09-18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2023-09-18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2023-09-18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chfp.uga.edu/how/freeze/dont_freeze_foods.html"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quebec.ca/sante/alimentation/condamnations-etablissements-alimentaires/consulter-condamnations" TargetMode="External"/><Relationship Id="rId2" Type="http://schemas.openxmlformats.org/officeDocument/2006/relationships/hyperlink" Target="https://www.mapaq.gouv.qc.ca/fr/Pages/Accueil.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Urban Agriculture</a:t>
            </a:r>
            <a:endParaRPr lang="en-CA" dirty="0"/>
          </a:p>
        </p:txBody>
      </p:sp>
      <p:sp>
        <p:nvSpPr>
          <p:cNvPr id="3" name="Subtitle 2"/>
          <p:cNvSpPr>
            <a:spLocks noGrp="1"/>
          </p:cNvSpPr>
          <p:nvPr>
            <p:ph type="subTitle" idx="1"/>
          </p:nvPr>
        </p:nvSpPr>
        <p:spPr/>
        <p:txBody>
          <a:bodyPr>
            <a:normAutofit/>
          </a:bodyPr>
          <a:lstStyle/>
          <a:p>
            <a:r>
              <a:rPr lang="en-CA" dirty="0"/>
              <a:t>Post Harvest</a:t>
            </a:r>
          </a:p>
          <a:p>
            <a:r>
              <a:rPr lang="en-CA" dirty="0"/>
              <a:t>www.erikchevrier.ca</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6469-E2C9-A441-D303-6C51041B264F}"/>
              </a:ext>
            </a:extLst>
          </p:cNvPr>
          <p:cNvSpPr>
            <a:spLocks noGrp="1"/>
          </p:cNvSpPr>
          <p:nvPr>
            <p:ph type="title"/>
          </p:nvPr>
        </p:nvSpPr>
        <p:spPr/>
        <p:txBody>
          <a:bodyPr/>
          <a:lstStyle/>
          <a:p>
            <a:r>
              <a:rPr lang="en-US" dirty="0"/>
              <a:t>Freezing</a:t>
            </a:r>
          </a:p>
        </p:txBody>
      </p:sp>
      <p:pic>
        <p:nvPicPr>
          <p:cNvPr id="6" name="Picture Placeholder 5" descr="A picture containing person, indoor&#10;&#10;Description automatically generated">
            <a:extLst>
              <a:ext uri="{FF2B5EF4-FFF2-40B4-BE49-F238E27FC236}">
                <a16:creationId xmlns:a16="http://schemas.microsoft.com/office/drawing/2014/main" id="{74524962-4F33-08B1-E641-ED2B46CD6F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120" b="14120"/>
          <a:stretch>
            <a:fillRect/>
          </a:stretch>
        </p:blipFill>
        <p:spPr/>
      </p:pic>
      <p:sp>
        <p:nvSpPr>
          <p:cNvPr id="4" name="Text Placeholder 3">
            <a:extLst>
              <a:ext uri="{FF2B5EF4-FFF2-40B4-BE49-F238E27FC236}">
                <a16:creationId xmlns:a16="http://schemas.microsoft.com/office/drawing/2014/main" id="{D44333F6-8BC3-3C8C-85F8-A160B092B8FB}"/>
              </a:ext>
            </a:extLst>
          </p:cNvPr>
          <p:cNvSpPr>
            <a:spLocks noGrp="1"/>
          </p:cNvSpPr>
          <p:nvPr>
            <p:ph type="body" sz="half" idx="2"/>
          </p:nvPr>
        </p:nvSpPr>
        <p:spPr/>
        <p:txBody>
          <a:bodyPr>
            <a:normAutofit/>
          </a:bodyPr>
          <a:lstStyle/>
          <a:p>
            <a:r>
              <a:rPr lang="en-CA" dirty="0"/>
              <a:t>Freezing is the easiest and least time-consuming method of preserving foods. Most foods freeze well—</a:t>
            </a:r>
            <a:r>
              <a:rPr lang="en-CA" dirty="0">
                <a:hlinkClick r:id="rId3"/>
              </a:rPr>
              <a:t>with the exception of produce with a high-water content, cream-based items, and cooked starchy foods such as cooked noodles and rice. </a:t>
            </a:r>
            <a:endParaRPr lang="en-US" dirty="0"/>
          </a:p>
        </p:txBody>
      </p:sp>
      <p:sp>
        <p:nvSpPr>
          <p:cNvPr id="8" name="TextBox 7">
            <a:extLst>
              <a:ext uri="{FF2B5EF4-FFF2-40B4-BE49-F238E27FC236}">
                <a16:creationId xmlns:a16="http://schemas.microsoft.com/office/drawing/2014/main" id="{2CC1D90D-399A-9117-C3AD-4D696B6DCB87}"/>
              </a:ext>
            </a:extLst>
          </p:cNvPr>
          <p:cNvSpPr txBox="1"/>
          <p:nvPr/>
        </p:nvSpPr>
        <p:spPr>
          <a:xfrm>
            <a:off x="8259580" y="4522241"/>
            <a:ext cx="3732550" cy="276999"/>
          </a:xfrm>
          <a:prstGeom prst="rect">
            <a:avLst/>
          </a:prstGeom>
          <a:noFill/>
        </p:spPr>
        <p:txBody>
          <a:bodyPr wrap="square">
            <a:spAutoFit/>
          </a:bodyPr>
          <a:lstStyle/>
          <a:p>
            <a:r>
              <a:rPr lang="en-US" sz="1200" dirty="0">
                <a:highlight>
                  <a:srgbClr val="C0C0C0"/>
                </a:highlight>
              </a:rPr>
              <a:t>Image: https://</a:t>
            </a:r>
            <a:r>
              <a:rPr lang="en-US" sz="1200" dirty="0" err="1">
                <a:highlight>
                  <a:srgbClr val="C0C0C0"/>
                </a:highlight>
              </a:rPr>
              <a:t>www.safefood.net</a:t>
            </a:r>
            <a:r>
              <a:rPr lang="en-US" sz="1200" dirty="0">
                <a:highlight>
                  <a:srgbClr val="C0C0C0"/>
                </a:highlight>
              </a:rPr>
              <a:t>/food-storage/freezing</a:t>
            </a:r>
          </a:p>
        </p:txBody>
      </p:sp>
    </p:spTree>
    <p:extLst>
      <p:ext uri="{BB962C8B-B14F-4D97-AF65-F5344CB8AC3E}">
        <p14:creationId xmlns:p14="http://schemas.microsoft.com/office/powerpoint/2010/main" val="290963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2E6D-C9F0-EF8B-BDC6-844FC8F19567}"/>
              </a:ext>
            </a:extLst>
          </p:cNvPr>
          <p:cNvSpPr>
            <a:spLocks noGrp="1"/>
          </p:cNvSpPr>
          <p:nvPr>
            <p:ph type="title"/>
          </p:nvPr>
        </p:nvSpPr>
        <p:spPr/>
        <p:txBody>
          <a:bodyPr/>
          <a:lstStyle/>
          <a:p>
            <a:r>
              <a:rPr lang="en-US" dirty="0"/>
              <a:t>Food Safety</a:t>
            </a:r>
          </a:p>
        </p:txBody>
      </p:sp>
      <p:sp>
        <p:nvSpPr>
          <p:cNvPr id="3" name="Content Placeholder 2">
            <a:extLst>
              <a:ext uri="{FF2B5EF4-FFF2-40B4-BE49-F238E27FC236}">
                <a16:creationId xmlns:a16="http://schemas.microsoft.com/office/drawing/2014/main" id="{E9ED9206-21E4-C35B-6B71-D122D2F305D2}"/>
              </a:ext>
            </a:extLst>
          </p:cNvPr>
          <p:cNvSpPr>
            <a:spLocks noGrp="1"/>
          </p:cNvSpPr>
          <p:nvPr>
            <p:ph idx="1"/>
          </p:nvPr>
        </p:nvSpPr>
        <p:spPr/>
        <p:txBody>
          <a:bodyPr>
            <a:normAutofit/>
          </a:bodyPr>
          <a:lstStyle/>
          <a:p>
            <a:r>
              <a:rPr lang="en-CA" dirty="0">
                <a:hlinkClick r:id="rId2"/>
              </a:rPr>
              <a:t>In Quebec, food safety is regulated by </a:t>
            </a:r>
            <a:r>
              <a:rPr lang="en-CA" dirty="0" err="1">
                <a:hlinkClick r:id="rId2"/>
              </a:rPr>
              <a:t>Ministère</a:t>
            </a:r>
            <a:r>
              <a:rPr lang="en-CA" dirty="0">
                <a:hlinkClick r:id="rId2"/>
              </a:rPr>
              <a:t> de </a:t>
            </a:r>
            <a:r>
              <a:rPr lang="en-CA" dirty="0" err="1">
                <a:hlinkClick r:id="rId2"/>
              </a:rPr>
              <a:t>l'Agriculture</a:t>
            </a:r>
            <a:r>
              <a:rPr lang="en-CA" dirty="0">
                <a:hlinkClick r:id="rId2"/>
              </a:rPr>
              <a:t>, des </a:t>
            </a:r>
            <a:r>
              <a:rPr lang="en-CA" dirty="0" err="1">
                <a:hlinkClick r:id="rId2"/>
              </a:rPr>
              <a:t>Pêcheries</a:t>
            </a:r>
            <a:r>
              <a:rPr lang="en-CA" dirty="0">
                <a:hlinkClick r:id="rId2"/>
              </a:rPr>
              <a:t> et de </a:t>
            </a:r>
            <a:r>
              <a:rPr lang="en-CA" dirty="0" err="1">
                <a:hlinkClick r:id="rId2"/>
              </a:rPr>
              <a:t>l'Alimentation</a:t>
            </a:r>
            <a:r>
              <a:rPr lang="en-CA" dirty="0">
                <a:hlinkClick r:id="rId2"/>
              </a:rPr>
              <a:t>  (MAPAQ) </a:t>
            </a:r>
            <a:endParaRPr lang="en-CA" dirty="0"/>
          </a:p>
          <a:p>
            <a:r>
              <a:rPr lang="en-CA" dirty="0"/>
              <a:t>Contaminants: </a:t>
            </a:r>
          </a:p>
          <a:p>
            <a:r>
              <a:rPr lang="en-CA" dirty="0"/>
              <a:t>Bacteria</a:t>
            </a:r>
            <a:br>
              <a:rPr lang="en-CA" dirty="0"/>
            </a:br>
            <a:r>
              <a:rPr lang="en-CA" dirty="0"/>
              <a:t>Parasites</a:t>
            </a:r>
            <a:br>
              <a:rPr lang="en-CA" dirty="0"/>
            </a:br>
            <a:r>
              <a:rPr lang="en-CA" dirty="0"/>
              <a:t>Viruses </a:t>
            </a:r>
            <a:br>
              <a:rPr lang="en-CA" dirty="0"/>
            </a:br>
            <a:r>
              <a:rPr lang="en-CA" dirty="0"/>
              <a:t>Chemical and physical contaminants</a:t>
            </a:r>
          </a:p>
          <a:p>
            <a:endParaRPr lang="en-CA" dirty="0"/>
          </a:p>
          <a:p>
            <a:r>
              <a:rPr lang="en-CA" dirty="0">
                <a:hlinkClick r:id="rId3"/>
              </a:rPr>
              <a:t>Restaurant Condemnations </a:t>
            </a:r>
            <a:br>
              <a:rPr lang="en-CA" dirty="0"/>
            </a:br>
            <a:endParaRPr lang="en-CA" dirty="0"/>
          </a:p>
        </p:txBody>
      </p:sp>
    </p:spTree>
    <p:extLst>
      <p:ext uri="{BB962C8B-B14F-4D97-AF65-F5344CB8AC3E}">
        <p14:creationId xmlns:p14="http://schemas.microsoft.com/office/powerpoint/2010/main" val="326807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4AB4-0BF2-62E5-2F38-529CB0B5A41E}"/>
              </a:ext>
            </a:extLst>
          </p:cNvPr>
          <p:cNvSpPr>
            <a:spLocks noGrp="1"/>
          </p:cNvSpPr>
          <p:nvPr>
            <p:ph type="title"/>
          </p:nvPr>
        </p:nvSpPr>
        <p:spPr/>
        <p:txBody>
          <a:bodyPr/>
          <a:lstStyle/>
          <a:p>
            <a:r>
              <a:rPr lang="en-US" dirty="0"/>
              <a:t>Food Temperature and Safety</a:t>
            </a:r>
          </a:p>
        </p:txBody>
      </p:sp>
      <p:sp>
        <p:nvSpPr>
          <p:cNvPr id="3" name="Content Placeholder 2">
            <a:extLst>
              <a:ext uri="{FF2B5EF4-FFF2-40B4-BE49-F238E27FC236}">
                <a16:creationId xmlns:a16="http://schemas.microsoft.com/office/drawing/2014/main" id="{71E89D0C-DFE4-BF1E-B595-477B51C78E16}"/>
              </a:ext>
            </a:extLst>
          </p:cNvPr>
          <p:cNvSpPr>
            <a:spLocks noGrp="1"/>
          </p:cNvSpPr>
          <p:nvPr>
            <p:ph idx="1"/>
          </p:nvPr>
        </p:nvSpPr>
        <p:spPr/>
        <p:txBody>
          <a:bodyPr/>
          <a:lstStyle/>
          <a:p>
            <a:r>
              <a:rPr lang="en-CA" dirty="0"/>
              <a:t>Frozen food should be kept at maximum - 18 °C</a:t>
            </a:r>
          </a:p>
          <a:p>
            <a:r>
              <a:rPr lang="en-CA" dirty="0"/>
              <a:t>Refrigerated foods should be between 2 and 4 °C</a:t>
            </a:r>
          </a:p>
          <a:p>
            <a:r>
              <a:rPr lang="en-CA" dirty="0"/>
              <a:t>Some fruits with skin (tomatoes) should be kept at room temperature or cooled at 12°C</a:t>
            </a:r>
          </a:p>
          <a:p>
            <a:r>
              <a:rPr lang="en-CA" dirty="0"/>
              <a:t>Hot food should be kept at a temperature of at least 60°C</a:t>
            </a:r>
          </a:p>
          <a:p>
            <a:r>
              <a:rPr lang="en-CA" dirty="0"/>
              <a:t>DANGER ZONE: Between 35 – 45°C, bacteria doodles every 15 minutes</a:t>
            </a:r>
          </a:p>
          <a:p>
            <a:endParaRPr lang="en-CA" dirty="0"/>
          </a:p>
          <a:p>
            <a:endParaRPr lang="en-US" dirty="0"/>
          </a:p>
        </p:txBody>
      </p:sp>
    </p:spTree>
    <p:extLst>
      <p:ext uri="{BB962C8B-B14F-4D97-AF65-F5344CB8AC3E}">
        <p14:creationId xmlns:p14="http://schemas.microsoft.com/office/powerpoint/2010/main" val="13437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4AB4-0BF2-62E5-2F38-529CB0B5A41E}"/>
              </a:ext>
            </a:extLst>
          </p:cNvPr>
          <p:cNvSpPr>
            <a:spLocks noGrp="1"/>
          </p:cNvSpPr>
          <p:nvPr>
            <p:ph type="title"/>
          </p:nvPr>
        </p:nvSpPr>
        <p:spPr/>
        <p:txBody>
          <a:bodyPr/>
          <a:lstStyle/>
          <a:p>
            <a:r>
              <a:rPr lang="en-US" dirty="0"/>
              <a:t>Great Tips</a:t>
            </a:r>
          </a:p>
        </p:txBody>
      </p:sp>
      <p:sp>
        <p:nvSpPr>
          <p:cNvPr id="3" name="Content Placeholder 2">
            <a:extLst>
              <a:ext uri="{FF2B5EF4-FFF2-40B4-BE49-F238E27FC236}">
                <a16:creationId xmlns:a16="http://schemas.microsoft.com/office/drawing/2014/main" id="{71E89D0C-DFE4-BF1E-B595-477B51C78E16}"/>
              </a:ext>
            </a:extLst>
          </p:cNvPr>
          <p:cNvSpPr>
            <a:spLocks noGrp="1"/>
          </p:cNvSpPr>
          <p:nvPr>
            <p:ph idx="1"/>
          </p:nvPr>
        </p:nvSpPr>
        <p:spPr/>
        <p:txBody>
          <a:bodyPr/>
          <a:lstStyle/>
          <a:p>
            <a:r>
              <a:rPr lang="en-CA" dirty="0"/>
              <a:t>Preserved foods should be kept in a cool and dry environment to discourage bacterial growth and spoilage. Most food preservation techniques currently used, combine methods of smoking, drying, sugar and salt, preservatives, refrigeration, acidity and others. </a:t>
            </a:r>
          </a:p>
          <a:p>
            <a:r>
              <a:rPr lang="en-CA" dirty="0"/>
              <a:t>Follow a tried a true recipe from a reputable source.</a:t>
            </a:r>
          </a:p>
          <a:p>
            <a:endParaRPr lang="en-CA" dirty="0"/>
          </a:p>
          <a:p>
            <a:endParaRPr lang="en-US" dirty="0"/>
          </a:p>
        </p:txBody>
      </p:sp>
    </p:spTree>
    <p:extLst>
      <p:ext uri="{BB962C8B-B14F-4D97-AF65-F5344CB8AC3E}">
        <p14:creationId xmlns:p14="http://schemas.microsoft.com/office/powerpoint/2010/main" val="239229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044C-5D95-0261-EFD1-0983ACD459E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36E8143-907E-1A58-D1EA-E70AD521B9DD}"/>
              </a:ext>
            </a:extLst>
          </p:cNvPr>
          <p:cNvSpPr>
            <a:spLocks noGrp="1"/>
          </p:cNvSpPr>
          <p:nvPr>
            <p:ph sz="half" idx="1"/>
          </p:nvPr>
        </p:nvSpPr>
        <p:spPr/>
        <p:txBody>
          <a:bodyPr/>
          <a:lstStyle/>
          <a:p>
            <a:r>
              <a:rPr lang="en-US" dirty="0"/>
              <a:t>Thank you. Have a great week.</a:t>
            </a:r>
          </a:p>
        </p:txBody>
      </p:sp>
      <p:sp>
        <p:nvSpPr>
          <p:cNvPr id="4" name="Content Placeholder 3">
            <a:extLst>
              <a:ext uri="{FF2B5EF4-FFF2-40B4-BE49-F238E27FC236}">
                <a16:creationId xmlns:a16="http://schemas.microsoft.com/office/drawing/2014/main" id="{9EC2DCB9-B62B-A763-66BD-0001A0B67C1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30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48A8-B553-DB80-0BD9-E51C342FC598}"/>
              </a:ext>
            </a:extLst>
          </p:cNvPr>
          <p:cNvSpPr>
            <a:spLocks noGrp="1"/>
          </p:cNvSpPr>
          <p:nvPr>
            <p:ph type="title"/>
          </p:nvPr>
        </p:nvSpPr>
        <p:spPr/>
        <p:txBody>
          <a:bodyPr/>
          <a:lstStyle/>
          <a:p>
            <a:r>
              <a:rPr lang="en-US" dirty="0" err="1"/>
              <a:t>Lacto</a:t>
            </a:r>
            <a:r>
              <a:rPr lang="en-US" dirty="0"/>
              <a:t>-fermentation</a:t>
            </a:r>
          </a:p>
        </p:txBody>
      </p:sp>
      <p:pic>
        <p:nvPicPr>
          <p:cNvPr id="6" name="Picture Placeholder 5" descr="A group of jars with food in them&#10;&#10;Description automatically generated with low confidence">
            <a:extLst>
              <a:ext uri="{FF2B5EF4-FFF2-40B4-BE49-F238E27FC236}">
                <a16:creationId xmlns:a16="http://schemas.microsoft.com/office/drawing/2014/main" id="{819AFA35-8809-AC9E-01DC-8F6CB7F4244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600" b="19600"/>
          <a:stretch>
            <a:fillRect/>
          </a:stretch>
        </p:blipFill>
        <p:spPr/>
      </p:pic>
      <p:sp>
        <p:nvSpPr>
          <p:cNvPr id="4" name="Text Placeholder 3">
            <a:extLst>
              <a:ext uri="{FF2B5EF4-FFF2-40B4-BE49-F238E27FC236}">
                <a16:creationId xmlns:a16="http://schemas.microsoft.com/office/drawing/2014/main" id="{9514CF42-711B-1D50-7D03-890F9C2C1BE0}"/>
              </a:ext>
            </a:extLst>
          </p:cNvPr>
          <p:cNvSpPr>
            <a:spLocks noGrp="1"/>
          </p:cNvSpPr>
          <p:nvPr>
            <p:ph type="body" sz="half" idx="2"/>
          </p:nvPr>
        </p:nvSpPr>
        <p:spPr/>
        <p:txBody>
          <a:bodyPr/>
          <a:lstStyle/>
          <a:p>
            <a:r>
              <a:rPr lang="en-CA" dirty="0" err="1"/>
              <a:t>Lacto</a:t>
            </a:r>
            <a:r>
              <a:rPr lang="en-CA" dirty="0"/>
              <a:t>-fermentation is </a:t>
            </a:r>
            <a:r>
              <a:rPr lang="en-CA" b="1" dirty="0"/>
              <a:t>the process by which bacteria break down the sugars in foods and form lactic acid</a:t>
            </a:r>
            <a:r>
              <a:rPr lang="en-CA" dirty="0"/>
              <a:t>. </a:t>
            </a:r>
            <a:r>
              <a:rPr lang="en-CA" dirty="0" err="1"/>
              <a:t>Lacto</a:t>
            </a:r>
            <a:r>
              <a:rPr lang="en-CA" dirty="0"/>
              <a:t>-fermented foods include yogurt, sauerkraut, kimchi, and pickles</a:t>
            </a:r>
            <a:endParaRPr lang="en-US" dirty="0"/>
          </a:p>
        </p:txBody>
      </p:sp>
    </p:spTree>
    <p:extLst>
      <p:ext uri="{BB962C8B-B14F-4D97-AF65-F5344CB8AC3E}">
        <p14:creationId xmlns:p14="http://schemas.microsoft.com/office/powerpoint/2010/main" val="23784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7F1C-D68F-605E-DF6D-D40F7B535516}"/>
              </a:ext>
            </a:extLst>
          </p:cNvPr>
          <p:cNvSpPr>
            <a:spLocks noGrp="1"/>
          </p:cNvSpPr>
          <p:nvPr>
            <p:ph type="title"/>
          </p:nvPr>
        </p:nvSpPr>
        <p:spPr/>
        <p:txBody>
          <a:bodyPr/>
          <a:lstStyle/>
          <a:p>
            <a:r>
              <a:rPr lang="en-CA" dirty="0"/>
              <a:t>Dehydration</a:t>
            </a:r>
            <a:endParaRPr lang="en-US" dirty="0"/>
          </a:p>
        </p:txBody>
      </p:sp>
      <p:pic>
        <p:nvPicPr>
          <p:cNvPr id="6" name="Picture Placeholder 5" descr="A picture containing food, indoor, sweet, vegetable&#10;&#10;Description automatically generated">
            <a:extLst>
              <a:ext uri="{FF2B5EF4-FFF2-40B4-BE49-F238E27FC236}">
                <a16:creationId xmlns:a16="http://schemas.microsoft.com/office/drawing/2014/main" id="{DEFE17AF-3523-3D9F-CD6D-6EE9929D876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886" b="16886"/>
          <a:stretch>
            <a:fillRect/>
          </a:stretch>
        </p:blipFill>
        <p:spPr/>
      </p:pic>
      <p:sp>
        <p:nvSpPr>
          <p:cNvPr id="4" name="Text Placeholder 3">
            <a:extLst>
              <a:ext uri="{FF2B5EF4-FFF2-40B4-BE49-F238E27FC236}">
                <a16:creationId xmlns:a16="http://schemas.microsoft.com/office/drawing/2014/main" id="{E670C79D-4DC7-71B8-2031-69A2C2801AB0}"/>
              </a:ext>
            </a:extLst>
          </p:cNvPr>
          <p:cNvSpPr>
            <a:spLocks noGrp="1"/>
          </p:cNvSpPr>
          <p:nvPr>
            <p:ph type="body" sz="half" idx="2"/>
          </p:nvPr>
        </p:nvSpPr>
        <p:spPr/>
        <p:txBody>
          <a:bodyPr/>
          <a:lstStyle/>
          <a:p>
            <a:r>
              <a:rPr lang="en-CA" dirty="0"/>
              <a:t>It is the process of removal of water from food. It is the simplest method and prevents food spoilage by removing water.</a:t>
            </a:r>
            <a:endParaRPr lang="en-US" dirty="0"/>
          </a:p>
        </p:txBody>
      </p:sp>
    </p:spTree>
    <p:extLst>
      <p:ext uri="{BB962C8B-B14F-4D97-AF65-F5344CB8AC3E}">
        <p14:creationId xmlns:p14="http://schemas.microsoft.com/office/powerpoint/2010/main" val="132650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81C1-0EE3-883A-9E16-49EBB355D588}"/>
              </a:ext>
            </a:extLst>
          </p:cNvPr>
          <p:cNvSpPr>
            <a:spLocks noGrp="1"/>
          </p:cNvSpPr>
          <p:nvPr>
            <p:ph type="title"/>
          </p:nvPr>
        </p:nvSpPr>
        <p:spPr/>
        <p:txBody>
          <a:bodyPr/>
          <a:lstStyle/>
          <a:p>
            <a:br>
              <a:rPr lang="en-US" dirty="0"/>
            </a:br>
            <a:r>
              <a:rPr lang="en-US" dirty="0" err="1"/>
              <a:t>Waterbath</a:t>
            </a:r>
            <a:r>
              <a:rPr lang="en-US" dirty="0"/>
              <a:t> and Pressure Canning</a:t>
            </a:r>
          </a:p>
        </p:txBody>
      </p:sp>
      <p:pic>
        <p:nvPicPr>
          <p:cNvPr id="6" name="Picture Placeholder 5">
            <a:extLst>
              <a:ext uri="{FF2B5EF4-FFF2-40B4-BE49-F238E27FC236}">
                <a16:creationId xmlns:a16="http://schemas.microsoft.com/office/drawing/2014/main" id="{1110D6D0-9F1C-A89C-BB32-FBB1DA80214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623" b="19623"/>
          <a:stretch>
            <a:fillRect/>
          </a:stretch>
        </p:blipFill>
        <p:spPr>
          <a:xfrm>
            <a:off x="0" y="0"/>
            <a:ext cx="12192000" cy="4914900"/>
          </a:xfrm>
        </p:spPr>
      </p:pic>
      <p:sp>
        <p:nvSpPr>
          <p:cNvPr id="4" name="Text Placeholder 3">
            <a:extLst>
              <a:ext uri="{FF2B5EF4-FFF2-40B4-BE49-F238E27FC236}">
                <a16:creationId xmlns:a16="http://schemas.microsoft.com/office/drawing/2014/main" id="{6FDEEC3D-3BA0-48C4-B609-022D92B4CBFC}"/>
              </a:ext>
            </a:extLst>
          </p:cNvPr>
          <p:cNvSpPr>
            <a:spLocks noGrp="1"/>
          </p:cNvSpPr>
          <p:nvPr>
            <p:ph type="body" sz="half" idx="2"/>
          </p:nvPr>
        </p:nvSpPr>
        <p:spPr/>
        <p:txBody>
          <a:bodyPr/>
          <a:lstStyle/>
          <a:p>
            <a:r>
              <a:rPr lang="en-CA" dirty="0"/>
              <a:t>The food contents are sealed in an airtight container at high temperatures</a:t>
            </a:r>
          </a:p>
        </p:txBody>
      </p:sp>
    </p:spTree>
    <p:extLst>
      <p:ext uri="{BB962C8B-B14F-4D97-AF65-F5344CB8AC3E}">
        <p14:creationId xmlns:p14="http://schemas.microsoft.com/office/powerpoint/2010/main" val="244239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035E-8C9A-C321-B5B0-70DCAC24E1DB}"/>
              </a:ext>
            </a:extLst>
          </p:cNvPr>
          <p:cNvSpPr>
            <a:spLocks noGrp="1"/>
          </p:cNvSpPr>
          <p:nvPr>
            <p:ph type="title"/>
          </p:nvPr>
        </p:nvSpPr>
        <p:spPr/>
        <p:txBody>
          <a:bodyPr/>
          <a:lstStyle/>
          <a:p>
            <a:r>
              <a:rPr lang="en-US" dirty="0"/>
              <a:t>Oil / Vinegar</a:t>
            </a:r>
          </a:p>
        </p:txBody>
      </p:sp>
      <p:pic>
        <p:nvPicPr>
          <p:cNvPr id="6" name="Picture Placeholder 5" descr="A picture containing food, vegetable, tomato, counter&#10;&#10;Description automatically generated">
            <a:extLst>
              <a:ext uri="{FF2B5EF4-FFF2-40B4-BE49-F238E27FC236}">
                <a16:creationId xmlns:a16="http://schemas.microsoft.com/office/drawing/2014/main" id="{DE218409-A09A-54E2-856E-EBB9339CEF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98" b="19798"/>
          <a:stretch>
            <a:fillRect/>
          </a:stretch>
        </p:blipFill>
        <p:spPr/>
      </p:pic>
      <p:sp>
        <p:nvSpPr>
          <p:cNvPr id="4" name="Text Placeholder 3">
            <a:extLst>
              <a:ext uri="{FF2B5EF4-FFF2-40B4-BE49-F238E27FC236}">
                <a16:creationId xmlns:a16="http://schemas.microsoft.com/office/drawing/2014/main" id="{41008CAF-AFC7-C000-E8FA-63540B753E70}"/>
              </a:ext>
            </a:extLst>
          </p:cNvPr>
          <p:cNvSpPr>
            <a:spLocks noGrp="1"/>
          </p:cNvSpPr>
          <p:nvPr>
            <p:ph type="body" sz="half" idx="2"/>
          </p:nvPr>
        </p:nvSpPr>
        <p:spPr/>
        <p:txBody>
          <a:bodyPr/>
          <a:lstStyle/>
          <a:p>
            <a:r>
              <a:rPr lang="en-CA" b="1" dirty="0"/>
              <a:t>Oil and vinegar are used in food preservation</a:t>
            </a:r>
            <a:r>
              <a:rPr lang="en-CA" dirty="0"/>
              <a:t> because food spoilage microorganisms cannot survive in such an environment.</a:t>
            </a:r>
            <a:endParaRPr lang="en-US" dirty="0"/>
          </a:p>
        </p:txBody>
      </p:sp>
    </p:spTree>
    <p:extLst>
      <p:ext uri="{BB962C8B-B14F-4D97-AF65-F5344CB8AC3E}">
        <p14:creationId xmlns:p14="http://schemas.microsoft.com/office/powerpoint/2010/main" val="376624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D771-1E52-9DEC-1F99-2AE5E0C1216E}"/>
              </a:ext>
            </a:extLst>
          </p:cNvPr>
          <p:cNvSpPr>
            <a:spLocks noGrp="1"/>
          </p:cNvSpPr>
          <p:nvPr>
            <p:ph type="title"/>
          </p:nvPr>
        </p:nvSpPr>
        <p:spPr/>
        <p:txBody>
          <a:bodyPr/>
          <a:lstStyle/>
          <a:p>
            <a:r>
              <a:rPr lang="en-US" dirty="0"/>
              <a:t>Cold Storage – Root Cellar</a:t>
            </a:r>
          </a:p>
        </p:txBody>
      </p:sp>
      <p:pic>
        <p:nvPicPr>
          <p:cNvPr id="6" name="Picture Placeholder 5" descr="A picture containing text, indoor, different, variety&#10;&#10;Description automatically generated">
            <a:extLst>
              <a:ext uri="{FF2B5EF4-FFF2-40B4-BE49-F238E27FC236}">
                <a16:creationId xmlns:a16="http://schemas.microsoft.com/office/drawing/2014/main" id="{B6AA2889-CEDC-3F6F-4B82-6A40F16869B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36" b="19736"/>
          <a:stretch>
            <a:fillRect/>
          </a:stretch>
        </p:blipFill>
        <p:spPr/>
      </p:pic>
      <p:sp>
        <p:nvSpPr>
          <p:cNvPr id="4" name="Text Placeholder 3">
            <a:extLst>
              <a:ext uri="{FF2B5EF4-FFF2-40B4-BE49-F238E27FC236}">
                <a16:creationId xmlns:a16="http://schemas.microsoft.com/office/drawing/2014/main" id="{2DAEFB9C-47BF-06FD-FB64-683ECD097189}"/>
              </a:ext>
            </a:extLst>
          </p:cNvPr>
          <p:cNvSpPr>
            <a:spLocks noGrp="1"/>
          </p:cNvSpPr>
          <p:nvPr>
            <p:ph type="body" sz="half" idx="2"/>
          </p:nvPr>
        </p:nvSpPr>
        <p:spPr/>
        <p:txBody>
          <a:bodyPr/>
          <a:lstStyle/>
          <a:p>
            <a:r>
              <a:rPr lang="en-CA" dirty="0"/>
              <a:t>As a sustainable alternative to refrigerated or electrically cooled storage for crops needing cool damp conditions, traditional root cellars are a good option</a:t>
            </a:r>
            <a:endParaRPr lang="en-US" dirty="0"/>
          </a:p>
        </p:txBody>
      </p:sp>
    </p:spTree>
    <p:extLst>
      <p:ext uri="{BB962C8B-B14F-4D97-AF65-F5344CB8AC3E}">
        <p14:creationId xmlns:p14="http://schemas.microsoft.com/office/powerpoint/2010/main" val="241538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2F3A-6D93-436F-4790-F4DBDB9F8FA0}"/>
              </a:ext>
            </a:extLst>
          </p:cNvPr>
          <p:cNvSpPr>
            <a:spLocks noGrp="1"/>
          </p:cNvSpPr>
          <p:nvPr>
            <p:ph type="title"/>
          </p:nvPr>
        </p:nvSpPr>
        <p:spPr/>
        <p:txBody>
          <a:bodyPr/>
          <a:lstStyle/>
          <a:p>
            <a:r>
              <a:rPr lang="en-US" dirty="0"/>
              <a:t>Sugar Preserving</a:t>
            </a:r>
          </a:p>
        </p:txBody>
      </p:sp>
      <p:pic>
        <p:nvPicPr>
          <p:cNvPr id="6" name="Picture Placeholder 5" descr="A bowl of food&#10;&#10;Description automatically generated with low confidence">
            <a:extLst>
              <a:ext uri="{FF2B5EF4-FFF2-40B4-BE49-F238E27FC236}">
                <a16:creationId xmlns:a16="http://schemas.microsoft.com/office/drawing/2014/main" id="{3199F2ED-6BA0-4668-0A5C-31029326427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607" b="11607"/>
          <a:stretch>
            <a:fillRect/>
          </a:stretch>
        </p:blipFill>
        <p:spPr/>
      </p:pic>
      <p:sp>
        <p:nvSpPr>
          <p:cNvPr id="4" name="Text Placeholder 3">
            <a:extLst>
              <a:ext uri="{FF2B5EF4-FFF2-40B4-BE49-F238E27FC236}">
                <a16:creationId xmlns:a16="http://schemas.microsoft.com/office/drawing/2014/main" id="{5768FEAD-CCB0-B521-3230-06554C908F5D}"/>
              </a:ext>
            </a:extLst>
          </p:cNvPr>
          <p:cNvSpPr>
            <a:spLocks noGrp="1"/>
          </p:cNvSpPr>
          <p:nvPr>
            <p:ph type="body" sz="half" idx="2"/>
          </p:nvPr>
        </p:nvSpPr>
        <p:spPr/>
        <p:txBody>
          <a:bodyPr/>
          <a:lstStyle/>
          <a:p>
            <a:r>
              <a:rPr lang="en-CA" dirty="0"/>
              <a:t>Sugaring is the process of desiccating a food by first dehydrating it, then packing it with pure sugar. This sugar can be crystalline in the form of table or raw sugar, or it can be dense liquid saturated with sugar such as honey, syrup or molasses.</a:t>
            </a:r>
            <a:endParaRPr lang="en-US" dirty="0"/>
          </a:p>
        </p:txBody>
      </p:sp>
      <p:sp>
        <p:nvSpPr>
          <p:cNvPr id="8" name="TextBox 7">
            <a:extLst>
              <a:ext uri="{FF2B5EF4-FFF2-40B4-BE49-F238E27FC236}">
                <a16:creationId xmlns:a16="http://schemas.microsoft.com/office/drawing/2014/main" id="{1B84170E-C613-4751-4A23-45367885F0FE}"/>
              </a:ext>
            </a:extLst>
          </p:cNvPr>
          <p:cNvSpPr txBox="1"/>
          <p:nvPr/>
        </p:nvSpPr>
        <p:spPr>
          <a:xfrm>
            <a:off x="7674964" y="4227224"/>
            <a:ext cx="4212235" cy="276999"/>
          </a:xfrm>
          <a:prstGeom prst="rect">
            <a:avLst/>
          </a:prstGeom>
          <a:noFill/>
        </p:spPr>
        <p:txBody>
          <a:bodyPr wrap="square">
            <a:spAutoFit/>
          </a:bodyPr>
          <a:lstStyle/>
          <a:p>
            <a:r>
              <a:rPr lang="en-US" sz="1200" dirty="0">
                <a:highlight>
                  <a:srgbClr val="C0C0C0"/>
                </a:highlight>
              </a:rPr>
              <a:t>https://</a:t>
            </a:r>
            <a:r>
              <a:rPr lang="en-US" sz="1200" dirty="0" err="1">
                <a:highlight>
                  <a:srgbClr val="C0C0C0"/>
                </a:highlight>
              </a:rPr>
              <a:t>foodal.com</a:t>
            </a:r>
            <a:r>
              <a:rPr lang="en-US" sz="1200" dirty="0">
                <a:highlight>
                  <a:srgbClr val="C0C0C0"/>
                </a:highlight>
              </a:rPr>
              <a:t>/recipes/canning/crystallized-ginger-candy/</a:t>
            </a:r>
          </a:p>
        </p:txBody>
      </p:sp>
    </p:spTree>
    <p:extLst>
      <p:ext uri="{BB962C8B-B14F-4D97-AF65-F5344CB8AC3E}">
        <p14:creationId xmlns:p14="http://schemas.microsoft.com/office/powerpoint/2010/main" val="424239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6955-80D7-BA85-2617-5E5477A4880B}"/>
              </a:ext>
            </a:extLst>
          </p:cNvPr>
          <p:cNvSpPr>
            <a:spLocks noGrp="1"/>
          </p:cNvSpPr>
          <p:nvPr>
            <p:ph type="title"/>
          </p:nvPr>
        </p:nvSpPr>
        <p:spPr/>
        <p:txBody>
          <a:bodyPr/>
          <a:lstStyle/>
          <a:p>
            <a:r>
              <a:rPr lang="en-US" dirty="0"/>
              <a:t>Salt Preserving</a:t>
            </a:r>
          </a:p>
        </p:txBody>
      </p:sp>
      <p:pic>
        <p:nvPicPr>
          <p:cNvPr id="6" name="Picture Placeholder 5" descr="A picture containing food, indoor, orange, sliced&#10;&#10;Description automatically generated">
            <a:extLst>
              <a:ext uri="{FF2B5EF4-FFF2-40B4-BE49-F238E27FC236}">
                <a16:creationId xmlns:a16="http://schemas.microsoft.com/office/drawing/2014/main" id="{AB6AFBF1-C535-9FA4-BB78-29EE786D320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125" b="23125"/>
          <a:stretch>
            <a:fillRect/>
          </a:stretch>
        </p:blipFill>
        <p:spPr/>
      </p:pic>
      <p:sp>
        <p:nvSpPr>
          <p:cNvPr id="4" name="Text Placeholder 3">
            <a:extLst>
              <a:ext uri="{FF2B5EF4-FFF2-40B4-BE49-F238E27FC236}">
                <a16:creationId xmlns:a16="http://schemas.microsoft.com/office/drawing/2014/main" id="{7B922E0B-1B88-2780-5D76-BEDFC1ECDC42}"/>
              </a:ext>
            </a:extLst>
          </p:cNvPr>
          <p:cNvSpPr>
            <a:spLocks noGrp="1"/>
          </p:cNvSpPr>
          <p:nvPr>
            <p:ph type="body" sz="half" idx="2"/>
          </p:nvPr>
        </p:nvSpPr>
        <p:spPr/>
        <p:txBody>
          <a:bodyPr>
            <a:normAutofit lnSpcReduction="10000"/>
          </a:bodyPr>
          <a:lstStyle/>
          <a:p>
            <a:r>
              <a:rPr lang="en-CA" b="1" dirty="0"/>
              <a:t>Salt dries food.</a:t>
            </a:r>
            <a:r>
              <a:rPr lang="en-CA" dirty="0"/>
              <a:t> Salt draws water out of food and dehydrates it. All living things require water and cannot grow in the absence of it. Salt is used to preserve beef jerky by keeping it dry, and it prevents butter from spoiling by drawing water out, leaving just the fat.</a:t>
            </a:r>
            <a:endParaRPr lang="en-US" dirty="0"/>
          </a:p>
        </p:txBody>
      </p:sp>
    </p:spTree>
    <p:extLst>
      <p:ext uri="{BB962C8B-B14F-4D97-AF65-F5344CB8AC3E}">
        <p14:creationId xmlns:p14="http://schemas.microsoft.com/office/powerpoint/2010/main" val="151487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0C7A-1C19-0207-7298-816323E627FC}"/>
              </a:ext>
            </a:extLst>
          </p:cNvPr>
          <p:cNvSpPr>
            <a:spLocks noGrp="1"/>
          </p:cNvSpPr>
          <p:nvPr>
            <p:ph type="title"/>
          </p:nvPr>
        </p:nvSpPr>
        <p:spPr/>
        <p:txBody>
          <a:bodyPr/>
          <a:lstStyle/>
          <a:p>
            <a:r>
              <a:rPr lang="en-US" dirty="0"/>
              <a:t>Refrigeration </a:t>
            </a:r>
          </a:p>
        </p:txBody>
      </p:sp>
      <p:pic>
        <p:nvPicPr>
          <p:cNvPr id="6" name="Picture Placeholder 5" descr="A picture containing food, indoor, vegetable, fruit&#10;&#10;Description automatically generated">
            <a:extLst>
              <a:ext uri="{FF2B5EF4-FFF2-40B4-BE49-F238E27FC236}">
                <a16:creationId xmlns:a16="http://schemas.microsoft.com/office/drawing/2014/main" id="{6857EAED-FD62-464E-462C-FEE67C0221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627" b="8627"/>
          <a:stretch>
            <a:fillRect/>
          </a:stretch>
        </p:blipFill>
        <p:spPr/>
      </p:pic>
      <p:sp>
        <p:nvSpPr>
          <p:cNvPr id="4" name="Text Placeholder 3">
            <a:extLst>
              <a:ext uri="{FF2B5EF4-FFF2-40B4-BE49-F238E27FC236}">
                <a16:creationId xmlns:a16="http://schemas.microsoft.com/office/drawing/2014/main" id="{16BB78FB-885D-4D05-EBFF-796A747CAB3F}"/>
              </a:ext>
            </a:extLst>
          </p:cNvPr>
          <p:cNvSpPr>
            <a:spLocks noGrp="1"/>
          </p:cNvSpPr>
          <p:nvPr>
            <p:ph type="body" sz="half" idx="2"/>
          </p:nvPr>
        </p:nvSpPr>
        <p:spPr/>
        <p:txBody>
          <a:bodyPr/>
          <a:lstStyle/>
          <a:p>
            <a:r>
              <a:rPr lang="en-CA" dirty="0"/>
              <a:t>The most common food preserving method is to </a:t>
            </a:r>
            <a:r>
              <a:rPr lang="en-CA" b="1" dirty="0"/>
              <a:t>store food in the refrigerator</a:t>
            </a:r>
            <a:r>
              <a:rPr lang="en-CA" dirty="0"/>
              <a:t>. Refrigeration (cold temperature) slows down the bad bacterial growth greatly, so food lasts 10 or more times longer to spoil</a:t>
            </a:r>
            <a:endParaRPr lang="en-US" dirty="0"/>
          </a:p>
        </p:txBody>
      </p:sp>
      <p:sp>
        <p:nvSpPr>
          <p:cNvPr id="8" name="TextBox 7">
            <a:extLst>
              <a:ext uri="{FF2B5EF4-FFF2-40B4-BE49-F238E27FC236}">
                <a16:creationId xmlns:a16="http://schemas.microsoft.com/office/drawing/2014/main" id="{2FF694FD-6954-5D73-46C3-125891AA1EDF}"/>
              </a:ext>
            </a:extLst>
          </p:cNvPr>
          <p:cNvSpPr txBox="1"/>
          <p:nvPr/>
        </p:nvSpPr>
        <p:spPr>
          <a:xfrm>
            <a:off x="5591331" y="4473685"/>
            <a:ext cx="6983312" cy="276999"/>
          </a:xfrm>
          <a:prstGeom prst="rect">
            <a:avLst/>
          </a:prstGeom>
          <a:noFill/>
        </p:spPr>
        <p:txBody>
          <a:bodyPr wrap="square">
            <a:spAutoFit/>
          </a:bodyPr>
          <a:lstStyle/>
          <a:p>
            <a:r>
              <a:rPr lang="en-US" sz="1200" dirty="0">
                <a:highlight>
                  <a:srgbClr val="C0C0C0"/>
                </a:highlight>
              </a:rPr>
              <a:t>Image: https://</a:t>
            </a:r>
            <a:r>
              <a:rPr lang="en-US" sz="1200" dirty="0" err="1">
                <a:highlight>
                  <a:srgbClr val="C0C0C0"/>
                </a:highlight>
              </a:rPr>
              <a:t>www.healthylivingly.com</a:t>
            </a:r>
            <a:r>
              <a:rPr lang="en-US" sz="1200" dirty="0">
                <a:highlight>
                  <a:srgbClr val="C0C0C0"/>
                </a:highlight>
              </a:rPr>
              <a:t>/diet/refrigerating-foods-and-the-process-of-preservation/</a:t>
            </a:r>
          </a:p>
        </p:txBody>
      </p:sp>
    </p:spTree>
    <p:extLst>
      <p:ext uri="{BB962C8B-B14F-4D97-AF65-F5344CB8AC3E}">
        <p14:creationId xmlns:p14="http://schemas.microsoft.com/office/powerpoint/2010/main" val="81330216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168</TotalTime>
  <Words>539</Words>
  <Application>Microsoft Macintosh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Urban Agriculture</vt:lpstr>
      <vt:lpstr>Lacto-fermentation</vt:lpstr>
      <vt:lpstr>Dehydration</vt:lpstr>
      <vt:lpstr> Waterbath and Pressure Canning</vt:lpstr>
      <vt:lpstr>Oil / Vinegar</vt:lpstr>
      <vt:lpstr>Cold Storage – Root Cellar</vt:lpstr>
      <vt:lpstr>Sugar Preserving</vt:lpstr>
      <vt:lpstr>Salt Preserving</vt:lpstr>
      <vt:lpstr>Refrigeration </vt:lpstr>
      <vt:lpstr>Freezing</vt:lpstr>
      <vt:lpstr>Food Safety</vt:lpstr>
      <vt:lpstr>Food Temperature and Safety</vt:lpstr>
      <vt:lpstr>Great Tips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Agriculture</dc:title>
  <dc:creator>Erik Chevrier</dc:creator>
  <cp:lastModifiedBy>Erik Chevrier</cp:lastModifiedBy>
  <cp:revision>7</cp:revision>
  <dcterms:created xsi:type="dcterms:W3CDTF">2020-11-27T10:06:45Z</dcterms:created>
  <dcterms:modified xsi:type="dcterms:W3CDTF">2023-09-19T01:42:37Z</dcterms:modified>
</cp:coreProperties>
</file>