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84" r:id="rId3"/>
    <p:sldId id="385" r:id="rId4"/>
    <p:sldId id="384" r:id="rId5"/>
    <p:sldId id="383" r:id="rId6"/>
    <p:sldId id="386" r:id="rId7"/>
    <p:sldId id="387" r:id="rId8"/>
    <p:sldId id="388" r:id="rId9"/>
    <p:sldId id="389" r:id="rId10"/>
    <p:sldId id="390" r:id="rId11"/>
    <p:sldId id="391" r:id="rId12"/>
    <p:sldId id="392" r:id="rId13"/>
    <p:sldId id="393" r:id="rId14"/>
    <p:sldId id="394" r:id="rId15"/>
    <p:sldId id="398" r:id="rId16"/>
    <p:sldId id="399" r:id="rId17"/>
    <p:sldId id="401" r:id="rId18"/>
    <p:sldId id="402" r:id="rId19"/>
    <p:sldId id="403" r:id="rId20"/>
    <p:sldId id="404" r:id="rId21"/>
    <p:sldId id="405" r:id="rId22"/>
    <p:sldId id="395" r:id="rId23"/>
    <p:sldId id="396" r:id="rId24"/>
    <p:sldId id="397" r:id="rId25"/>
    <p:sldId id="411" r:id="rId26"/>
    <p:sldId id="412" r:id="rId27"/>
    <p:sldId id="414" r:id="rId29"/>
    <p:sldId id="415" r:id="rId30"/>
    <p:sldId id="416" r:id="rId31"/>
    <p:sldId id="417" r:id="rId32"/>
    <p:sldId id="418" r:id="rId33"/>
    <p:sldId id="406" r:id="rId34"/>
    <p:sldId id="413" r:id="rId35"/>
    <p:sldId id="382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248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Pear Trees is not only a great tree that is cold-hardy but also does amazing in droughts, high heat, and humidity. This makes it perfect to plant anywhere in your yard, regardless of the amount of sunlight it receives.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https://www.alamy.com/city-street-with-plum-blossoms-in-vancouver-bc-canada-west-22nd-avenue-from-arbutus-street-image328931217.html</a:t>
            </a:r>
            <a:endParaRPr lang="en-US"/>
          </a:p>
          <a:p>
            <a:r>
              <a:rPr lang="en-US"/>
              <a:t>Perfect for Small Spaces:</a:t>
            </a:r>
            <a:endParaRPr lang="en-US"/>
          </a:p>
          <a:p>
            <a:r>
              <a:rPr lang="en-US"/>
              <a:t>Apple, Pear, &amp; Cherry Trees grow quite large. If you don’t have a big backyard this can pose a problem. But you don’t have to worry about this with plum trees, as they won’t grow more than 8 to 10 feet high and 6-8 feet wide.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https://www.alamy.com/city-street-with-plum-blossoms-in-vancouver-bc-canada-west-22nd-avenue-from-arbutus-street-image328931217.html</a:t>
            </a:r>
            <a:endParaRPr lang="en-US"/>
          </a:p>
          <a:p>
            <a:endParaRPr lang="en-US"/>
          </a:p>
          <a:p>
            <a:r>
              <a:rPr lang="en-US"/>
              <a:t>Peach Trees do not tolerate cold weather well. While some varieties can survive Quebec’s cold weather, most will die if the winter temperatures drop consistently below 10 degrees Fahrenheit.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US"/>
              <a:t>https://www.mtlblog.com/the-cherry-blossom-tree-festival-happening-in-montreal-you-absolutely-need-to-check-out-before-its-too-late</a:t>
            </a:r>
            <a:r>
              <a:rPr lang="en-CA" altLang="en-US"/>
              <a:t> </a:t>
            </a:r>
            <a:endParaRPr lang="en-CA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en-CA" altLang="en-US"/>
              <a:t>if you live in a part of Quebec where temperatures can dip for weeks at a time below 20 degrees Fahrenheit you will need to wrap your tree in burlap to protect it from the cold.</a:t>
            </a:r>
            <a:endParaRPr lang="en-CA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CA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8C5B3-70D6-4FAB-BB21-E17DB9DB3569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21842BA-7EFE-4E94-BF70-CCD5482705EF}" type="datetimeFigureOut">
              <a:rPr lang="en-CA" smtClean="0"/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2E8C5B3-70D6-4FAB-BB21-E17DB9DB3569}" type="slidenum">
              <a:rPr lang="en-CA" smtClean="0"/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pn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7.png"/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5.png"/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hyperlink" Target="http://planthardiness.gc.ca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Cultivating Urban Greenspaces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3000" b="1" dirty="0"/>
              <a:t>Incorporating Perennial Berries</a:t>
            </a:r>
            <a:endParaRPr lang="en-CA" sz="3000" b="1" dirty="0"/>
          </a:p>
          <a:p>
            <a:r>
              <a:rPr lang="en-CA" dirty="0" err="1"/>
              <a:t>www.cultivaction.ca</a:t>
            </a:r>
            <a:endParaRPr lang="en-CA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Rectangle 1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7" name="Straight Connector 11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9" name="Rectangle 1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Boysenberry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23" name="Rectangle 1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Rectangle 1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bush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127" name="Rectangle 1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blackberry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29" name="Rectangle 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blackberries on a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131" name="Rectangle 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young child standing in front of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640" y="2780204"/>
            <a:ext cx="2429995" cy="34838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0" name="Straight Connector 13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2" name="Rectangle 1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058545"/>
            <a:ext cx="4191635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Haskap</a:t>
            </a:r>
            <a:r>
              <a:rPr lang="en-CA" altLang="en-US" sz="5400" b="1">
                <a:solidFill>
                  <a:srgbClr val="FFFFFF"/>
                </a:solidFill>
              </a:rPr>
              <a:t> </a:t>
            </a:r>
            <a:r>
              <a:rPr lang="en-US" sz="5400" b="1" dirty="0">
                <a:solidFill>
                  <a:srgbClr val="FFFFFF"/>
                </a:solidFill>
              </a:rPr>
              <a:t>Berries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46" name="Rectangle 1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8" name="Rectangle 14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ush in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50" name="Rectangle 1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lose up of blue berries on a branch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94" y="483762"/>
            <a:ext cx="2691088" cy="1784309"/>
          </a:xfrm>
          <a:prstGeom prst="rect">
            <a:avLst/>
          </a:prstGeom>
        </p:spPr>
      </p:pic>
      <p:sp>
        <p:nvSpPr>
          <p:cNvPr id="152" name="Rectangle 1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154" name="Rectangle 15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picking berries from a bush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Rectangle 1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3" name="Straight Connector 16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Serviceberry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69" name="Rectangle 1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Rectangle 1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berries on a tre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173" name="Rectangle 1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and holding a handful of berri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077" y="483762"/>
            <a:ext cx="2673122" cy="1784309"/>
          </a:xfrm>
          <a:prstGeom prst="rect">
            <a:avLst/>
          </a:prstGeom>
        </p:spPr>
      </p:pic>
      <p:sp>
        <p:nvSpPr>
          <p:cNvPr id="175" name="Rectangle 1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42" y="4318312"/>
            <a:ext cx="3042155" cy="1977401"/>
          </a:xfrm>
          <a:prstGeom prst="rect">
            <a:avLst/>
          </a:prstGeom>
        </p:spPr>
      </p:pic>
      <p:sp>
        <p:nvSpPr>
          <p:cNvPr id="177" name="Rectangle 1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flowering tree in a garden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Rectangle 1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1" name="Rectangle 1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3" name="Straight Connector 16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5" name="Rectangle 16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45"/>
            <a:ext cx="4507865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Sea Buckthorn</a:t>
            </a:r>
            <a:br>
              <a:rPr lang="en-US" sz="5400" b="1" dirty="0">
                <a:solidFill>
                  <a:srgbClr val="FFFFFF"/>
                </a:solidFill>
              </a:rPr>
            </a:br>
            <a:r>
              <a:rPr lang="en-CA" altLang="en-US" sz="5400" b="1" dirty="0">
                <a:solidFill>
                  <a:srgbClr val="FFFFFF"/>
                </a:solidFill>
              </a:rPr>
              <a:t>Berries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169" name="Rectangle 1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1" name="Rectangle 1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next to a fenc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05" y="485804"/>
            <a:ext cx="3237936" cy="3346704"/>
          </a:xfrm>
          <a:prstGeom prst="rect">
            <a:avLst/>
          </a:prstGeom>
        </p:spPr>
      </p:pic>
      <p:sp>
        <p:nvSpPr>
          <p:cNvPr id="173" name="Rectangle 1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nch of orange berries on a tre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484" y="483762"/>
            <a:ext cx="1784309" cy="1784309"/>
          </a:xfrm>
          <a:prstGeom prst="rect">
            <a:avLst/>
          </a:prstGeom>
        </p:spPr>
      </p:pic>
      <p:sp>
        <p:nvSpPr>
          <p:cNvPr id="175" name="Rectangle 1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unch of orange berries on a tre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61473"/>
            <a:ext cx="3313507" cy="1491078"/>
          </a:xfrm>
          <a:prstGeom prst="rect">
            <a:avLst/>
          </a:prstGeom>
        </p:spPr>
      </p:pic>
      <p:sp>
        <p:nvSpPr>
          <p:cNvPr id="177" name="Rectangle 1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-up of a tree with berri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2136"/>
            <a:ext cx="2743200" cy="2880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2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3" name="Rectangle 2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5" name="Straight Connector 25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7" name="Rectangle 2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9" name="Rectangle 2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7650" y="1058545"/>
            <a:ext cx="432943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Currant</a:t>
            </a:r>
            <a:r>
              <a:rPr lang="en-CA" altLang="en-US" sz="5400" b="1" dirty="0">
                <a:solidFill>
                  <a:srgbClr val="FFFFFF"/>
                </a:solidFill>
              </a:rPr>
              <a:t> Berries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261" name="Rectangle 2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3" name="Rectangle 26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nch of red berries on a tre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265" name="Rectangle 26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te of black and white berrie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67" name="Rectangle 2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yellow flowers on a branch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65" y="4318312"/>
            <a:ext cx="2982309" cy="1977401"/>
          </a:xfrm>
          <a:prstGeom prst="rect">
            <a:avLst/>
          </a:prstGeom>
        </p:spPr>
      </p:pic>
      <p:sp>
        <p:nvSpPr>
          <p:cNvPr id="269" name="Rectangle 2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lose-up of a plant with green leav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89" y="2780204"/>
            <a:ext cx="2612898" cy="34838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ectangle 3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5" name="Rectangle 3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7" name="Straight Connector 34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9" name="Rectangle 3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ectangle 3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Elderberry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353" name="Rectangle 35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5" name="Rectangle 35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bush with white flow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357" name="Rectangle 35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white flower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59" name="Rectangle 35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jar of black berries and a plan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1359"/>
            <a:ext cx="3313507" cy="1731307"/>
          </a:xfrm>
          <a:prstGeom prst="rect">
            <a:avLst/>
          </a:prstGeom>
        </p:spPr>
      </p:pic>
      <p:sp>
        <p:nvSpPr>
          <p:cNvPr id="361" name="Rectangle 36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erson holding a bunch of black berri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23763"/>
            <a:ext cx="2743200" cy="21967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Rectangle 3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5" name="Straight Connector 38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45"/>
            <a:ext cx="411988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Aronia</a:t>
            </a:r>
            <a:r>
              <a:rPr lang="en-CA" altLang="en-US" sz="5400" b="1">
                <a:solidFill>
                  <a:srgbClr val="FFFFFF"/>
                </a:solidFill>
              </a:rPr>
              <a:t> </a:t>
            </a:r>
            <a:r>
              <a:rPr lang="en-US" sz="5400" b="1">
                <a:solidFill>
                  <a:srgbClr val="FFFFFF"/>
                </a:solidFill>
              </a:rPr>
              <a:t>Berries</a:t>
            </a:r>
            <a:endParaRPr lang="en-US" sz="5400" b="1">
              <a:solidFill>
                <a:srgbClr val="FFFFFF"/>
              </a:solidFill>
            </a:endParaRPr>
          </a:p>
        </p:txBody>
      </p:sp>
      <p:sp>
        <p:nvSpPr>
          <p:cNvPr id="391" name="Rectangle 3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Rectangle 3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-up of a plant with berrie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3822" b="3"/>
          <a:stretch>
            <a:fillRect/>
          </a:stretch>
        </p:blipFill>
        <p:spPr>
          <a:xfrm>
            <a:off x="5449787" y="485804"/>
            <a:ext cx="2685971" cy="3346704"/>
          </a:xfrm>
          <a:prstGeom prst="rect">
            <a:avLst/>
          </a:prstGeom>
        </p:spPr>
      </p:pic>
      <p:sp>
        <p:nvSpPr>
          <p:cNvPr id="395" name="Rectangle 3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-up of a tree with black berrie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252"/>
          <a:stretch>
            <a:fillRect/>
          </a:stretch>
        </p:blipFill>
        <p:spPr>
          <a:xfrm>
            <a:off x="8961039" y="509576"/>
            <a:ext cx="2743199" cy="1732681"/>
          </a:xfrm>
          <a:prstGeom prst="rect">
            <a:avLst/>
          </a:prstGeom>
        </p:spPr>
      </p:pic>
      <p:sp>
        <p:nvSpPr>
          <p:cNvPr id="397" name="Rectangle 3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 with berries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r="10190" b="4"/>
          <a:stretch>
            <a:fillRect/>
          </a:stretch>
        </p:blipFill>
        <p:spPr>
          <a:xfrm>
            <a:off x="5357409" y="4318312"/>
            <a:ext cx="2875221" cy="1977401"/>
          </a:xfrm>
          <a:prstGeom prst="rect">
            <a:avLst/>
          </a:prstGeom>
        </p:spPr>
      </p:pic>
      <p:sp>
        <p:nvSpPr>
          <p:cNvPr id="399" name="Rectangle 3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-up of a bush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6" r="-2" b="8620"/>
          <a:stretch>
            <a:fillRect/>
          </a:stretch>
        </p:blipFill>
        <p:spPr>
          <a:xfrm>
            <a:off x="8961038" y="3139334"/>
            <a:ext cx="2743200" cy="276560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Rectangle 3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3" name="Rectangle 3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5" name="Straight Connector 38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7" name="Rectangle 38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Rectangle 38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Strawberries</a:t>
            </a:r>
            <a:endParaRPr lang="en-US" sz="5400" b="1">
              <a:solidFill>
                <a:srgbClr val="FFFFFF"/>
              </a:solidFill>
            </a:endParaRPr>
          </a:p>
        </p:txBody>
      </p:sp>
      <p:sp>
        <p:nvSpPr>
          <p:cNvPr id="391" name="Rectangle 39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3" name="Rectangle 39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-up of a strawberry plan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69247"/>
            <a:ext cx="3328416" cy="2379817"/>
          </a:xfrm>
          <a:prstGeom prst="rect">
            <a:avLst/>
          </a:prstGeom>
        </p:spPr>
      </p:pic>
      <p:sp>
        <p:nvSpPr>
          <p:cNvPr id="395" name="Rectangle 39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couple of strawberries with green leav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132" y="483762"/>
            <a:ext cx="2549013" cy="1784309"/>
          </a:xfrm>
          <a:prstGeom prst="rect">
            <a:avLst/>
          </a:prstGeom>
        </p:spPr>
      </p:pic>
      <p:sp>
        <p:nvSpPr>
          <p:cNvPr id="397" name="Rectangle 39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hand picking strawberries from a plan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5089"/>
            <a:ext cx="3313507" cy="1863847"/>
          </a:xfrm>
          <a:prstGeom prst="rect">
            <a:avLst/>
          </a:prstGeom>
        </p:spPr>
      </p:pic>
      <p:sp>
        <p:nvSpPr>
          <p:cNvPr id="399" name="Rectangle 3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strawberry plant with red berri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52288"/>
            <a:ext cx="2743200" cy="213969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ectangle 40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6" name="Rectangle 4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8" name="Straight Connector 40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0" name="Rectangle 40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" name="Rectangle 4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Goji Berries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14" name="Rectangle 4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" name="Rectangle 4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plant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9" y="485804"/>
            <a:ext cx="2510028" cy="3346704"/>
          </a:xfrm>
          <a:prstGeom prst="rect">
            <a:avLst/>
          </a:prstGeom>
        </p:spPr>
      </p:pic>
      <p:sp>
        <p:nvSpPr>
          <p:cNvPr id="418" name="Rectangle 4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ush with red berrie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20" name="Rectangle 4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lant with red berrie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422" name="Rectangle 4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lant with red berri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870" y="2780204"/>
            <a:ext cx="2609535" cy="34838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Rectangle 4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9" name="Rectangle 4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31" name="Straight Connector 43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3" name="Rectangle 4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5" name="Rectangle 4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Bunchberry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37" name="Rectangle 4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9" name="Rectangle 4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frui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441" name="Rectangle 4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red berries on a pla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443" name="Rectangle 4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handful of red berri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445" name="Rectangle 4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flowers and berries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233305"/>
            <a:ext cx="2743200" cy="25776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What is a Perennial Plant? </a:t>
            </a:r>
            <a:endParaRPr lang="en-US" sz="3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Blueberry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ush with blue flower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blue berries on a pla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614929"/>
            <a:ext cx="2743199" cy="1521974"/>
          </a:xfrm>
          <a:prstGeom prst="rect">
            <a:avLst/>
          </a:prstGeom>
        </p:spPr>
      </p:pic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lant with blue berries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36547"/>
            <a:ext cx="3313507" cy="1540931"/>
          </a:xfrm>
          <a:prstGeom prst="rect">
            <a:avLst/>
          </a:prstGeom>
        </p:spPr>
      </p:pic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sh with blue berri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" name="Rectangle 18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6" name="Straight Connector 18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8" name="Rectangle 18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Rectangle 18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Mulberry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92" name="Rectangle 1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4" name="Rectangle 19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tree in front of a house&#10;&#10;Description automatically generated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35" y="406400"/>
            <a:ext cx="3505835" cy="3505835"/>
          </a:xfrm>
          <a:prstGeom prst="rect">
            <a:avLst/>
          </a:prstGeom>
        </p:spPr>
      </p:pic>
      <p:sp>
        <p:nvSpPr>
          <p:cNvPr id="196" name="Rectangle 1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-up of a tree with berrie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98" name="Rectangle 1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group of black berries on a tre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444009"/>
            <a:ext cx="3313507" cy="1726006"/>
          </a:xfrm>
          <a:prstGeom prst="rect">
            <a:avLst/>
          </a:prstGeom>
        </p:spPr>
      </p:pic>
      <p:sp>
        <p:nvSpPr>
          <p:cNvPr id="200" name="Rectangle 1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" name="Content Placeholder 110"/>
          <p:cNvPicPr/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898890" y="2938145"/>
            <a:ext cx="2908300" cy="30270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7" name="Rectangle 20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9" name="Straight Connector 208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1" name="Rectangle 2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Kiwi 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215" name="Rectangle 2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7" name="Rectangle 2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roup of trees in a garde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48297"/>
            <a:ext cx="3328416" cy="2221717"/>
          </a:xfrm>
          <a:prstGeom prst="rect">
            <a:avLst/>
          </a:prstGeom>
        </p:spPr>
      </p:pic>
      <p:sp>
        <p:nvSpPr>
          <p:cNvPr id="219" name="Rectangle 2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tree with green leaves and fruit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221" name="Rectangle 2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kiwis and a kiwi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529147"/>
            <a:ext cx="3313507" cy="1555731"/>
          </a:xfrm>
          <a:prstGeom prst="rect">
            <a:avLst/>
          </a:prstGeom>
        </p:spPr>
      </p:pic>
      <p:sp>
        <p:nvSpPr>
          <p:cNvPr id="223" name="Rectangle 2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hand holding a pile of kiwi frui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Rectangle 2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0" name="Rectangle 2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2" name="Straight Connector 23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4" name="Rectangle 2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Grapes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238" name="Rectangle 23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0" name="Rectangle 23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oup of grapes on a tabl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2606"/>
            <a:ext cx="3328416" cy="2493099"/>
          </a:xfrm>
          <a:prstGeom prst="rect">
            <a:avLst/>
          </a:prstGeom>
        </p:spPr>
      </p:pic>
      <p:sp>
        <p:nvSpPr>
          <p:cNvPr id="242" name="Rectangle 24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vineyard with a tree in the backgrou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9" y="552957"/>
            <a:ext cx="2743199" cy="1645919"/>
          </a:xfrm>
          <a:prstGeom prst="rect">
            <a:avLst/>
          </a:prstGeom>
        </p:spPr>
      </p:pic>
      <p:sp>
        <p:nvSpPr>
          <p:cNvPr id="244" name="Rectangle 24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unches of grapes on a vin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6" y="4379231"/>
            <a:ext cx="3313507" cy="1855563"/>
          </a:xfrm>
          <a:prstGeom prst="rect">
            <a:avLst/>
          </a:prstGeom>
        </p:spPr>
      </p:pic>
      <p:sp>
        <p:nvSpPr>
          <p:cNvPr id="246" name="Rectangle 2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unches of grapes on a vin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494760"/>
            <a:ext cx="2743200" cy="205475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Apple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302069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604260"/>
            <a:ext cx="3068955" cy="282257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" name="Content Placeholder 11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59045" y="3737610"/>
            <a:ext cx="3466465" cy="2454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Content Placeholder 2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2390" y="615315"/>
            <a:ext cx="3280410" cy="2026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6990" y="414020"/>
            <a:ext cx="2830830" cy="2535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8100" y="4228465"/>
            <a:ext cx="2831465" cy="16617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Pear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310505" y="483235"/>
            <a:ext cx="3007360" cy="250825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80170" y="415925"/>
            <a:ext cx="2731135" cy="2318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3949700"/>
            <a:ext cx="3519170" cy="2132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210" y="3052445"/>
            <a:ext cx="2483485" cy="33337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Plum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3" name="Content Placeholder 112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65395" y="604520"/>
            <a:ext cx="3454400" cy="2239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44440" y="3862070"/>
            <a:ext cx="3475355" cy="2164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9395" y="398145"/>
            <a:ext cx="2406650" cy="2369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820" y="3295015"/>
            <a:ext cx="2773045" cy="289369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Peach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4" name="Content Placeholder 11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596255" y="3342640"/>
            <a:ext cx="2535555" cy="2993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58885" y="3235325"/>
            <a:ext cx="2948305" cy="2948305"/>
          </a:xfrm>
          <a:prstGeom prst="rect">
            <a:avLst/>
          </a:prstGeom>
        </p:spPr>
      </p:pic>
      <p:pic>
        <p:nvPicPr>
          <p:cNvPr id="116" name="Picture 115"/>
          <p:cNvPicPr/>
          <p:nvPr/>
        </p:nvPicPr>
        <p:blipFill>
          <a:blip r:embed="rId3"/>
          <a:stretch>
            <a:fillRect/>
          </a:stretch>
        </p:blipFill>
        <p:spPr>
          <a:xfrm>
            <a:off x="5205730" y="664210"/>
            <a:ext cx="3316605" cy="2118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180" y="379730"/>
            <a:ext cx="2793365" cy="24009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6731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Cherry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52060" y="4019550"/>
            <a:ext cx="3507105" cy="191706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926830" y="3010535"/>
            <a:ext cx="2807970" cy="3340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1955" y="411480"/>
            <a:ext cx="2621280" cy="2580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490" y="411480"/>
            <a:ext cx="2510155" cy="23164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505" y="286603"/>
            <a:ext cx="10058400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Nectarine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5039995" y="4017010"/>
            <a:ext cx="3505835" cy="192278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39715" y="451485"/>
            <a:ext cx="2704465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3401060"/>
            <a:ext cx="2839720" cy="2616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4285" y="711200"/>
            <a:ext cx="2907030" cy="17659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Perennial Plant?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Annual – Plant takes one year to complete its cycle (must be reseeded)</a:t>
            </a:r>
            <a:endParaRPr lang="en-US" dirty="0"/>
          </a:p>
          <a:p>
            <a:r>
              <a:rPr lang="en-US" dirty="0"/>
              <a:t>Biennial – Plant takes two year to complete its cycle (must be reseeded after two years)</a:t>
            </a:r>
            <a:endParaRPr lang="en-US" dirty="0"/>
          </a:p>
          <a:p>
            <a:r>
              <a:rPr lang="en-US" dirty="0"/>
              <a:t>Perennial – Plant lives for multiple years before its life cycle is complete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Rectangle 44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2" name="Rectangle 45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4" name="Straight Connector 45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6" name="Rectangle 45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8" name="Rectangle 45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CA" altLang="en-US" sz="5400" b="1" dirty="0">
                <a:solidFill>
                  <a:srgbClr val="FFFFFF"/>
                </a:solidFill>
              </a:rPr>
              <a:t>Apricot Tree</a:t>
            </a:r>
            <a:endParaRPr lang="en-CA" altLang="en-US" sz="5400" b="1" dirty="0">
              <a:solidFill>
                <a:srgbClr val="FFFFFF"/>
              </a:solidFill>
            </a:endParaRPr>
          </a:p>
        </p:txBody>
      </p:sp>
      <p:sp>
        <p:nvSpPr>
          <p:cNvPr id="460" name="Rectangle 4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2" name="Rectangle 4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21945"/>
            <a:ext cx="3655060" cy="280352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4" name="Rectangle 4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321945"/>
            <a:ext cx="3068955" cy="252222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6" name="Rectangle 46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065" y="3342640"/>
            <a:ext cx="3655060" cy="311721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8" name="Rectangle 46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560" y="2991485"/>
            <a:ext cx="3068955" cy="3435985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8936355" y="3103880"/>
            <a:ext cx="2871470" cy="32588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59045" y="791210"/>
            <a:ext cx="3467735" cy="18649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60" y="3439795"/>
            <a:ext cx="2719070" cy="29229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961390"/>
            <a:ext cx="2748280" cy="13912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635000"/>
            <a:ext cx="6607810" cy="1450975"/>
          </a:xfrm>
        </p:spPr>
        <p:txBody>
          <a:bodyPr>
            <a:normAutofit/>
          </a:bodyPr>
          <a:lstStyle/>
          <a:p>
            <a:r>
              <a:rPr lang="en-CA" altLang="en-US"/>
              <a:t>Fruit and Berries initiatives </a:t>
            </a:r>
            <a:endParaRPr lang="en-CA" altLang="en-US" dirty="0"/>
          </a:p>
        </p:txBody>
      </p:sp>
      <p:pic>
        <p:nvPicPr>
          <p:cNvPr id="5" name="Picture 4" descr="Red fruit on tree"/>
          <p:cNvPicPr>
            <a:picLocks noChangeAspect="1"/>
          </p:cNvPicPr>
          <p:nvPr/>
        </p:nvPicPr>
        <p:blipFill rotWithShape="1">
          <a:blip r:embed="rId1"/>
          <a:srcRect l="20397" r="34382" b="1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8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 fontScale="50000"/>
          </a:bodyPr>
          <a:lstStyle/>
          <a:p>
            <a:pPr algn="l">
              <a:buSzTx/>
            </a:pPr>
            <a:r>
              <a:rPr lang="en-US" dirty="0"/>
              <a:t>10 Best Fruit Trees to Grow in Quebec (2023 Guide)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https://thegardeningdad.com/best-fruit-trees-to-grow-in-quebec-2021/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ym typeface="+mn-ea"/>
              </a:rPr>
              <a:t>Ste-Anne-de-Bellevue's food forest project embraces an ecological attempt to educate — and feed — the public.</a:t>
            </a:r>
            <a:endParaRPr lang="en-US" dirty="0"/>
          </a:p>
          <a:p>
            <a:r>
              <a:rPr lang="en-US" dirty="0">
                <a:sym typeface="+mn-ea"/>
              </a:rPr>
              <a:t>Author of the article:Albert Kramberger</a:t>
            </a:r>
            <a:r>
              <a:rPr lang="en-CA" altLang="en-US" dirty="0">
                <a:sym typeface="+mn-ea"/>
              </a:rPr>
              <a:t>;</a:t>
            </a:r>
            <a:r>
              <a:rPr lang="en-US" dirty="0">
                <a:sym typeface="+mn-ea"/>
              </a:rPr>
              <a:t>  Montreal Gazette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https://montrealgazette.com/news/local-news/west-island-gazette/kramberger-from-little-things-big-things-grow</a:t>
            </a:r>
            <a:endParaRPr lang="en-US" dirty="0">
              <a:solidFill>
                <a:srgbClr val="0070C0"/>
              </a:solidFill>
            </a:endParaRPr>
          </a:p>
          <a:p>
            <a:pPr algn="l">
              <a:buSzTx/>
            </a:pPr>
            <a:r>
              <a:rPr lang="en-CA" altLang="en-US" dirty="0"/>
              <a:t>C</a:t>
            </a:r>
            <a:r>
              <a:rPr lang="en-US" dirty="0"/>
              <a:t>ity street with Plum Blossoms in Vancouver BC Canada, West 22nd Avenue from Arbutus Street</a:t>
            </a: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https://www.alamy.com/city-street-with-plum-blossoms-in-vancouver-bc-canada-west-22nd-avenue-from-arbutus-street-image328931217.html</a:t>
            </a:r>
            <a:endParaRPr lang="en-US" dirty="0">
              <a:solidFill>
                <a:srgbClr val="0070C0"/>
              </a:solidFill>
            </a:endParaRPr>
          </a:p>
          <a:p>
            <a:pPr algn="l">
              <a:buSzTx/>
            </a:pPr>
            <a:r>
              <a:rPr lang="en-CA" altLang="en-US" dirty="0"/>
              <a:t>The Montreal "Cherry Blossom Tree Festival" You Need To Check Out Before It's Too Late</a:t>
            </a:r>
            <a:endParaRPr lang="en-CA" altLang="en-US" dirty="0"/>
          </a:p>
          <a:p>
            <a:r>
              <a:rPr lang="en-US" dirty="0">
                <a:solidFill>
                  <a:srgbClr val="0070C0"/>
                </a:solidFill>
              </a:rPr>
              <a:t>https://www.mtlblog.com/the-cherry-blossom-tree-festival-happening-in-montreal-you-absolutely-need-to-check-out-before-its-too-late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en-US"/>
              <a:t>Discussion</a:t>
            </a:r>
            <a:endParaRPr lang="en-US" dirty="0"/>
          </a:p>
        </p:txBody>
      </p:sp>
      <p:pic>
        <p:nvPicPr>
          <p:cNvPr id="5" name="Picture 4" descr="Red fruit on tree"/>
          <p:cNvPicPr>
            <a:picLocks noChangeAspect="1"/>
          </p:cNvPicPr>
          <p:nvPr/>
        </p:nvPicPr>
        <p:blipFill rotWithShape="1">
          <a:blip r:embed="rId1"/>
          <a:srcRect l="20397" r="34382" b="1"/>
          <a:stretch>
            <a:fillRect/>
          </a:stretch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8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What kind of berries would you add to your garden?</a:t>
            </a:r>
            <a:endParaRPr lang="en-US" dirty="0"/>
          </a:p>
          <a:p>
            <a:pPr lvl="1"/>
            <a:r>
              <a:rPr lang="en-US" dirty="0"/>
              <a:t>What berries do you like eating?</a:t>
            </a:r>
            <a:endParaRPr lang="en-US" dirty="0"/>
          </a:p>
          <a:p>
            <a:pPr lvl="1"/>
            <a:r>
              <a:rPr lang="en-US" dirty="0"/>
              <a:t>What storage/transformation capabilities do you have? </a:t>
            </a:r>
            <a:endParaRPr lang="en-US" dirty="0"/>
          </a:p>
          <a:p>
            <a:pPr lvl="1"/>
            <a:r>
              <a:rPr lang="en-US" dirty="0"/>
              <a:t>What plants do you like? </a:t>
            </a:r>
            <a:endParaRPr lang="en-US" dirty="0"/>
          </a:p>
          <a:p>
            <a:pPr lvl="2"/>
            <a:r>
              <a:rPr lang="en-US" dirty="0"/>
              <a:t>Ornamental vs eating</a:t>
            </a:r>
            <a:endParaRPr lang="en-US" dirty="0"/>
          </a:p>
          <a:p>
            <a:r>
              <a:rPr lang="en-US" dirty="0"/>
              <a:t>Where would you grow your berries?</a:t>
            </a:r>
            <a:endParaRPr lang="en-US" dirty="0"/>
          </a:p>
          <a:p>
            <a:pPr lvl="1"/>
            <a:r>
              <a:rPr lang="en-US" dirty="0"/>
              <a:t>How much space do you have?</a:t>
            </a:r>
            <a:endParaRPr lang="en-US" dirty="0"/>
          </a:p>
          <a:p>
            <a:r>
              <a:rPr lang="en-US" dirty="0"/>
              <a:t>How would you maintain your berry plants?</a:t>
            </a:r>
            <a:endParaRPr lang="en-US" dirty="0"/>
          </a:p>
          <a:p>
            <a:pPr lvl="1"/>
            <a:r>
              <a:rPr lang="en-US" dirty="0"/>
              <a:t>What does your plant need to survive and thrive?</a:t>
            </a:r>
            <a:endParaRPr lang="en-US" dirty="0"/>
          </a:p>
          <a:p>
            <a:r>
              <a:rPr lang="en-US" dirty="0"/>
              <a:t>How will you acquire your berry plant? </a:t>
            </a:r>
            <a:endParaRPr lang="en-US" dirty="0"/>
          </a:p>
          <a:p>
            <a:pPr lvl="1"/>
            <a:r>
              <a:rPr lang="en-US" dirty="0"/>
              <a:t>Propagate, from seed, buy from store, get from nature?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Questions or concerns</a:t>
            </a:r>
            <a:r>
              <a:rPr lang="en-US" sz="3600"/>
              <a:t>? </a:t>
            </a:r>
            <a:endParaRPr lang="en-US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Hardiness Zones</a:t>
            </a:r>
            <a:endParaRPr lang="en-US" sz="3600" b="1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630" y="1842770"/>
            <a:ext cx="2858770" cy="4023360"/>
          </a:xfrm>
        </p:spPr>
        <p:txBody>
          <a:bodyPr>
            <a:normAutofit/>
          </a:bodyPr>
          <a:lstStyle/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endParaRPr lang="en-US" sz="1500">
              <a:solidFill>
                <a:srgbClr val="FFFFFF"/>
              </a:solidFill>
            </a:endParaRPr>
          </a:p>
          <a:p>
            <a:r>
              <a:rPr lang="en-US" sz="1500">
                <a:solidFill>
                  <a:srgbClr val="FFFFFF"/>
                </a:solidFill>
                <a:hlinkClick r:id="rId1"/>
              </a:rPr>
              <a:t>https://gardenmaking.com/plant-hardiness-zones-changing/</a:t>
            </a:r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0" name="Content Placeholder 99"/>
          <p:cNvPicPr/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04005" y="2834640"/>
            <a:ext cx="4937760" cy="4023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410" y="0"/>
            <a:ext cx="3698875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Do you want to incorporate perennial fruits and berries into the garden?</a:t>
            </a:r>
            <a:endParaRPr lang="en-US" sz="2600" dirty="0"/>
          </a:p>
          <a:p>
            <a:pPr lvl="1"/>
            <a:r>
              <a:rPr lang="en-US" sz="2000" dirty="0"/>
              <a:t>If so, what types of fruits and berries do you like?</a:t>
            </a:r>
            <a:endParaRPr lang="en-US" sz="2000" dirty="0"/>
          </a:p>
          <a:p>
            <a:pPr lvl="1"/>
            <a:r>
              <a:rPr lang="en-US" sz="2000" dirty="0"/>
              <a:t>What types of fruits and berries can we grow in Montreal’s hardiness zone? Name as many as you can and tell us about them.</a:t>
            </a:r>
            <a:endParaRPr lang="en-US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 of Berries That Grow In Montreal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b="1" dirty="0"/>
              <a:t>Berries</a:t>
            </a:r>
            <a:endParaRPr lang="en-US" sz="3000" b="1" dirty="0"/>
          </a:p>
          <a:p>
            <a:r>
              <a:rPr lang="en-US" dirty="0"/>
              <a:t>Gooseberry</a:t>
            </a:r>
            <a:endParaRPr lang="en-US" dirty="0"/>
          </a:p>
          <a:p>
            <a:r>
              <a:rPr lang="en-US" dirty="0"/>
              <a:t>Raspberry</a:t>
            </a:r>
            <a:endParaRPr lang="en-US" dirty="0"/>
          </a:p>
          <a:p>
            <a:r>
              <a:rPr lang="en-US" dirty="0"/>
              <a:t>Blackberry</a:t>
            </a:r>
            <a:endParaRPr lang="en-US" dirty="0"/>
          </a:p>
          <a:p>
            <a:r>
              <a:rPr lang="en-US" dirty="0" err="1"/>
              <a:t>Haskap</a:t>
            </a:r>
            <a:r>
              <a:rPr lang="en-US" dirty="0"/>
              <a:t> Berry</a:t>
            </a:r>
            <a:endParaRPr lang="en-US" dirty="0"/>
          </a:p>
          <a:p>
            <a:r>
              <a:rPr lang="en-US" dirty="0"/>
              <a:t>Kiwi Berries</a:t>
            </a:r>
            <a:endParaRPr lang="en-US" dirty="0"/>
          </a:p>
          <a:p>
            <a:r>
              <a:rPr lang="en-US" dirty="0"/>
              <a:t>Currants</a:t>
            </a:r>
            <a:endParaRPr lang="en-US" dirty="0"/>
          </a:p>
          <a:p>
            <a:r>
              <a:rPr lang="en-US" dirty="0"/>
              <a:t>Serviceberries</a:t>
            </a:r>
            <a:endParaRPr lang="en-US" dirty="0"/>
          </a:p>
          <a:p>
            <a:r>
              <a:rPr lang="en-US" dirty="0"/>
              <a:t>Strawberries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Elderberries</a:t>
            </a:r>
            <a:endParaRPr lang="en-US" dirty="0"/>
          </a:p>
          <a:p>
            <a:r>
              <a:rPr lang="en-US" dirty="0"/>
              <a:t>Blueberries</a:t>
            </a:r>
            <a:endParaRPr lang="en-US" dirty="0"/>
          </a:p>
          <a:p>
            <a:r>
              <a:rPr lang="en-US" dirty="0"/>
              <a:t>Mulberries</a:t>
            </a:r>
            <a:endParaRPr lang="en-US" dirty="0"/>
          </a:p>
          <a:p>
            <a:r>
              <a:rPr lang="en-US" dirty="0"/>
              <a:t>Grapes</a:t>
            </a:r>
            <a:endParaRPr lang="en-US" dirty="0"/>
          </a:p>
          <a:p>
            <a:r>
              <a:rPr lang="en-US" dirty="0"/>
              <a:t>Aronia Berries</a:t>
            </a:r>
            <a:endParaRPr lang="en-US" dirty="0"/>
          </a:p>
          <a:p>
            <a:r>
              <a:rPr lang="en-US" dirty="0"/>
              <a:t>Bunchberries</a:t>
            </a:r>
            <a:endParaRPr lang="en-US" dirty="0"/>
          </a:p>
          <a:p>
            <a:r>
              <a:rPr lang="en-US" dirty="0"/>
              <a:t>Goji Berries</a:t>
            </a:r>
            <a:endParaRPr lang="en-US" dirty="0"/>
          </a:p>
          <a:p>
            <a:r>
              <a:rPr lang="en-US" dirty="0"/>
              <a:t>Sea Buckthorn</a:t>
            </a:r>
            <a:endParaRPr lang="en-US" dirty="0"/>
          </a:p>
          <a:p>
            <a:r>
              <a:rPr lang="en-CA" b="0" i="0" u="none" strike="noStrike" dirty="0">
                <a:solidFill>
                  <a:srgbClr val="333333"/>
                </a:solidFill>
                <a:effectLst/>
                <a:latin typeface="cambay"/>
              </a:rPr>
              <a:t>Boysenberry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Gooseberry</a:t>
            </a:r>
            <a:endParaRPr lang="en-US" sz="5400" b="1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plan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1051701"/>
            <a:ext cx="3328416" cy="2214909"/>
          </a:xfrm>
          <a:prstGeom prst="rect">
            <a:avLst/>
          </a:prstGeom>
        </p:spPr>
      </p:pic>
      <p:sp>
        <p:nvSpPr>
          <p:cNvPr id="35" name="Rectangl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close up of fruit on a branch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969" y="483762"/>
            <a:ext cx="2681338" cy="1784309"/>
          </a:xfrm>
          <a:prstGeom prst="rect">
            <a:avLst/>
          </a:prstGeom>
        </p:spPr>
      </p:pic>
      <p:sp>
        <p:nvSpPr>
          <p:cNvPr id="37" name="Rectangl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-up of a garde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51" y="4318312"/>
            <a:ext cx="2973536" cy="1977401"/>
          </a:xfrm>
          <a:prstGeom prst="rect">
            <a:avLst/>
          </a:prstGeom>
        </p:spPr>
      </p:pic>
      <p:sp>
        <p:nvSpPr>
          <p:cNvPr id="39" name="Rectangl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group of red berries on a tre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rgbClr val="FFFFFF"/>
                </a:solidFill>
              </a:rPr>
              <a:t>Raspberry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77" name="Rectangle 7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garden with bushes and tree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911000"/>
            <a:ext cx="3328416" cy="2496312"/>
          </a:xfrm>
          <a:prstGeom prst="rect">
            <a:avLst/>
          </a:prstGeom>
        </p:spPr>
      </p:pic>
      <p:sp>
        <p:nvSpPr>
          <p:cNvPr id="81" name="Rectangle 8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late of different colored berri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83" name="Rectangle 8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garden with a wooden structur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39" y="4318312"/>
            <a:ext cx="3009560" cy="1977401"/>
          </a:xfrm>
          <a:prstGeom prst="rect">
            <a:avLst/>
          </a:prstGeom>
        </p:spPr>
      </p:pic>
      <p:sp>
        <p:nvSpPr>
          <p:cNvPr id="85" name="Rectangle 8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group of blackberries on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150536"/>
            <a:ext cx="2743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2" name="Rectangle 9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4" name="Straight Connector 9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6" name="Rectangle 9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058573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Blackberry</a:t>
            </a:r>
            <a:endParaRPr lang="en-US" sz="5400" b="1" dirty="0">
              <a:solidFill>
                <a:srgbClr val="FFFFFF"/>
              </a:solidFill>
            </a:endParaRPr>
          </a:p>
        </p:txBody>
      </p:sp>
      <p:sp>
        <p:nvSpPr>
          <p:cNvPr id="100" name="Rectangle 9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Rectangle 10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321732"/>
            <a:ext cx="3654966" cy="367484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hand holding a bunch of blackberries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65" y="494948"/>
            <a:ext cx="3328416" cy="3328416"/>
          </a:xfrm>
          <a:prstGeom prst="rect">
            <a:avLst/>
          </a:prstGeom>
        </p:spPr>
      </p:pic>
      <p:sp>
        <p:nvSpPr>
          <p:cNvPr id="104" name="Rectangle 10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321732"/>
            <a:ext cx="3068701" cy="2108201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ush with berries on i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566" y="483762"/>
            <a:ext cx="2382144" cy="1784309"/>
          </a:xfrm>
          <a:prstGeom prst="rect">
            <a:avLst/>
          </a:prstGeom>
        </p:spPr>
      </p:pic>
      <p:sp>
        <p:nvSpPr>
          <p:cNvPr id="106" name="Rectangle 10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65290" y="4157448"/>
            <a:ext cx="3654966" cy="2302337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garden with plants and a fenc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67" y="4318312"/>
            <a:ext cx="2971504" cy="1977401"/>
          </a:xfrm>
          <a:prstGeom prst="rect">
            <a:avLst/>
          </a:prstGeom>
        </p:spPr>
      </p:pic>
      <p:sp>
        <p:nvSpPr>
          <p:cNvPr id="108" name="Rectangle 10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798288" y="2617577"/>
            <a:ext cx="3068701" cy="3809118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lose-up of black berries on a plan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38" y="3081643"/>
            <a:ext cx="2743200" cy="28809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2527</Words>
  <Application>WPS Presentation</Application>
  <PresentationFormat>Widescreen</PresentationFormat>
  <Paragraphs>138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cambay</vt:lpstr>
      <vt:lpstr>Segoe Print</vt:lpstr>
      <vt:lpstr>Calibri Light</vt:lpstr>
      <vt:lpstr>Microsoft YaHei</vt:lpstr>
      <vt:lpstr>Arial Unicode MS</vt:lpstr>
      <vt:lpstr>Retrospect</vt:lpstr>
      <vt:lpstr>Cultivating Urban Greenspaces</vt:lpstr>
      <vt:lpstr>Question?</vt:lpstr>
      <vt:lpstr>What is a Perennial Plant? </vt:lpstr>
      <vt:lpstr>Hardiness Zones</vt:lpstr>
      <vt:lpstr>Discussion</vt:lpstr>
      <vt:lpstr>List of Berries That Grow In Montreal</vt:lpstr>
      <vt:lpstr>Gooseberry</vt:lpstr>
      <vt:lpstr>Raspberry</vt:lpstr>
      <vt:lpstr>Blackberry</vt:lpstr>
      <vt:lpstr>Boysenberry</vt:lpstr>
      <vt:lpstr>Haskap Berries</vt:lpstr>
      <vt:lpstr>Serviceberry</vt:lpstr>
      <vt:lpstr>Sea Buckthorn</vt:lpstr>
      <vt:lpstr>Currant</vt:lpstr>
      <vt:lpstr>Elderberry</vt:lpstr>
      <vt:lpstr>Aronia Berries</vt:lpstr>
      <vt:lpstr>Strawberries</vt:lpstr>
      <vt:lpstr>Goji Berries</vt:lpstr>
      <vt:lpstr>Bunchberry</vt:lpstr>
      <vt:lpstr>Blueberry</vt:lpstr>
      <vt:lpstr>Mulberry</vt:lpstr>
      <vt:lpstr>Kiwi Berry</vt:lpstr>
      <vt:lpstr>Grapes</vt:lpstr>
      <vt:lpstr>Blueberry</vt:lpstr>
      <vt:lpstr>Apple</vt:lpstr>
      <vt:lpstr>Pear Tree</vt:lpstr>
      <vt:lpstr>Plum Tree</vt:lpstr>
      <vt:lpstr>Peach Tree</vt:lpstr>
      <vt:lpstr>Cherry Tree</vt:lpstr>
      <vt:lpstr>Nectarine Tree</vt:lpstr>
      <vt:lpstr>Discussion</vt:lpstr>
      <vt:lpstr>Discussion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Edible Activism!</dc:title>
  <dc:creator>Erik Chevrier</dc:creator>
  <cp:lastModifiedBy>doaat</cp:lastModifiedBy>
  <cp:revision>290</cp:revision>
  <dcterms:created xsi:type="dcterms:W3CDTF">2016-08-29T02:04:00Z</dcterms:created>
  <dcterms:modified xsi:type="dcterms:W3CDTF">2023-08-22T16:50:26Z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AC3672B287EC4B15B53090F05248CD59</vt:lpwstr>
  </property>
  <property fmtid="{D5CDD505-2E9C-101B-9397-08002B2CF9AE}" pid="3" name="KSOProductBuildVer">
    <vt:lpwstr>1033-11.2.0.11537</vt:lpwstr>
  </property>
</Properties>
</file>