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84" r:id="rId2"/>
    <p:sldId id="385" r:id="rId3"/>
    <p:sldId id="384" r:id="rId4"/>
    <p:sldId id="383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1" r:id="rId20"/>
    <p:sldId id="402" r:id="rId21"/>
    <p:sldId id="403" r:id="rId22"/>
    <p:sldId id="404" r:id="rId23"/>
    <p:sldId id="405" r:id="rId24"/>
    <p:sldId id="406" r:id="rId25"/>
    <p:sldId id="3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8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2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27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5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064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136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9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37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521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38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1842BA-7EFE-4E94-BF70-CCD5482705EF}" type="datetimeFigureOut">
              <a:rPr lang="en-CA" smtClean="0"/>
              <a:t>2023-08-07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eb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lanthardiness.gc.ca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Cultivating Urban Greenspaces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3000" b="1" dirty="0"/>
              <a:t>Incorporating Perennial Berries</a:t>
            </a:r>
          </a:p>
          <a:p>
            <a:r>
              <a:rPr lang="en-CA" dirty="0" err="1"/>
              <a:t>www.cultivaction.ca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161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Boysenberry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bush&#10;&#10;Description automatically generated">
            <a:extLst>
              <a:ext uri="{FF2B5EF4-FFF2-40B4-BE49-F238E27FC236}">
                <a16:creationId xmlns:a16="http://schemas.microsoft.com/office/drawing/2014/main" id="{CC743514-75EF-5DC6-AB20-8CBB6F920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59" y="485804"/>
            <a:ext cx="2510028" cy="3346704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-up of a blackberry&#10;&#10;Description automatically generated">
            <a:extLst>
              <a:ext uri="{FF2B5EF4-FFF2-40B4-BE49-F238E27FC236}">
                <a16:creationId xmlns:a16="http://schemas.microsoft.com/office/drawing/2014/main" id="{5D93593E-9A0D-9287-C5AD-415C1AB1C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7" y="483762"/>
            <a:ext cx="2673122" cy="1784309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blackberries on a plant&#10;&#10;Description automatically generated">
            <a:extLst>
              <a:ext uri="{FF2B5EF4-FFF2-40B4-BE49-F238E27FC236}">
                <a16:creationId xmlns:a16="http://schemas.microsoft.com/office/drawing/2014/main" id="{AA0968AC-8064-6B2F-FBCA-D8C7FDF52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65" y="4318312"/>
            <a:ext cx="2982309" cy="1977401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oung child standing in front of a plant&#10;&#10;Description automatically generated">
            <a:extLst>
              <a:ext uri="{FF2B5EF4-FFF2-40B4-BE49-F238E27FC236}">
                <a16:creationId xmlns:a16="http://schemas.microsoft.com/office/drawing/2014/main" id="{D0ABE57D-573F-77F3-125D-402C048FA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40" y="2780204"/>
            <a:ext cx="2429995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00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Haskap</a:t>
            </a:r>
            <a:r>
              <a:rPr lang="en-US" sz="5400" dirty="0">
                <a:solidFill>
                  <a:srgbClr val="FFFFFF"/>
                </a:solidFill>
              </a:rPr>
              <a:t> Berries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ush in a garden&#10;&#10;Description automatically generated">
            <a:extLst>
              <a:ext uri="{FF2B5EF4-FFF2-40B4-BE49-F238E27FC236}">
                <a16:creationId xmlns:a16="http://schemas.microsoft.com/office/drawing/2014/main" id="{7E3350FC-F9F6-A697-5E90-9EFF2C3AE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1000"/>
            <a:ext cx="3328416" cy="2496312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blue berries on a branch&#10;&#10;Description automatically generated">
            <a:extLst>
              <a:ext uri="{FF2B5EF4-FFF2-40B4-BE49-F238E27FC236}">
                <a16:creationId xmlns:a16="http://schemas.microsoft.com/office/drawing/2014/main" id="{249A91CC-A801-4E55-8E16-1E7B2A44A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94" y="483762"/>
            <a:ext cx="2691088" cy="1784309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EBD98B-02F2-2DA6-9828-A252D183F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5089"/>
            <a:ext cx="3313507" cy="1863847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picking berries from a bush&#10;&#10;Description automatically generated">
            <a:extLst>
              <a:ext uri="{FF2B5EF4-FFF2-40B4-BE49-F238E27FC236}">
                <a16:creationId xmlns:a16="http://schemas.microsoft.com/office/drawing/2014/main" id="{98A8F3DB-0F9A-AA16-4B4E-FE9F45911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70" y="2780204"/>
            <a:ext cx="2609535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4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5" name="Rectangle 164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Serviceberry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-up of berries on a tree&#10;&#10;Description automatically generated">
            <a:extLst>
              <a:ext uri="{FF2B5EF4-FFF2-40B4-BE49-F238E27FC236}">
                <a16:creationId xmlns:a16="http://schemas.microsoft.com/office/drawing/2014/main" id="{FF9C19D5-31F7-BB73-99D7-1F3DB05B8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1000"/>
            <a:ext cx="3328416" cy="2496312"/>
          </a:xfrm>
          <a:prstGeom prst="rect">
            <a:avLst/>
          </a:prstGeom>
        </p:spPr>
      </p:pic>
      <p:sp>
        <p:nvSpPr>
          <p:cNvPr id="173" name="Rectangle 172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hand holding a handful of berries&#10;&#10;Description automatically generated">
            <a:extLst>
              <a:ext uri="{FF2B5EF4-FFF2-40B4-BE49-F238E27FC236}">
                <a16:creationId xmlns:a16="http://schemas.microsoft.com/office/drawing/2014/main" id="{9D216DAF-4B56-959E-A114-B5B97B04B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7" y="483762"/>
            <a:ext cx="2673122" cy="1784309"/>
          </a:xfrm>
          <a:prstGeom prst="rect">
            <a:avLst/>
          </a:prstGeom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bush&#10;&#10;Description automatically generated">
            <a:extLst>
              <a:ext uri="{FF2B5EF4-FFF2-40B4-BE49-F238E27FC236}">
                <a16:creationId xmlns:a16="http://schemas.microsoft.com/office/drawing/2014/main" id="{9543BAFF-C381-BFD6-3A06-FCAF5CA91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42" y="4318312"/>
            <a:ext cx="3042155" cy="1977401"/>
          </a:xfrm>
          <a:prstGeom prst="rect">
            <a:avLst/>
          </a:prstGeom>
        </p:spPr>
      </p:pic>
      <p:sp>
        <p:nvSpPr>
          <p:cNvPr id="177" name="Rectangle 176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hite flowering tree in a garden&#10;&#10;Description automatically generated">
            <a:extLst>
              <a:ext uri="{FF2B5EF4-FFF2-40B4-BE49-F238E27FC236}">
                <a16:creationId xmlns:a16="http://schemas.microsoft.com/office/drawing/2014/main" id="{419963EE-EE57-3FFF-B634-61AB47D8A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1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5" name="Rectangle 164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Sea Buckthorn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next to a fence&#10;&#10;Description automatically generated">
            <a:extLst>
              <a:ext uri="{FF2B5EF4-FFF2-40B4-BE49-F238E27FC236}">
                <a16:creationId xmlns:a16="http://schemas.microsoft.com/office/drawing/2014/main" id="{68C68C9B-BDD5-EEBD-C00F-E841F1A4A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05" y="485804"/>
            <a:ext cx="3237936" cy="3346704"/>
          </a:xfrm>
          <a:prstGeom prst="rect">
            <a:avLst/>
          </a:prstGeom>
        </p:spPr>
      </p:pic>
      <p:sp>
        <p:nvSpPr>
          <p:cNvPr id="173" name="Rectangle 172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nch of orange berries on a tree&#10;&#10;Description automatically generated">
            <a:extLst>
              <a:ext uri="{FF2B5EF4-FFF2-40B4-BE49-F238E27FC236}">
                <a16:creationId xmlns:a16="http://schemas.microsoft.com/office/drawing/2014/main" id="{F2D8E442-C379-53F5-6823-262473D0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484" y="483762"/>
            <a:ext cx="1784309" cy="1784309"/>
          </a:xfrm>
          <a:prstGeom prst="rect">
            <a:avLst/>
          </a:prstGeom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unch of orange berries on a tree&#10;&#10;Description automatically generated">
            <a:extLst>
              <a:ext uri="{FF2B5EF4-FFF2-40B4-BE49-F238E27FC236}">
                <a16:creationId xmlns:a16="http://schemas.microsoft.com/office/drawing/2014/main" id="{D2F3CDFB-5C93-D288-C557-39C91A849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561473"/>
            <a:ext cx="3313507" cy="1491078"/>
          </a:xfrm>
          <a:prstGeom prst="rect">
            <a:avLst/>
          </a:prstGeom>
        </p:spPr>
      </p:pic>
      <p:sp>
        <p:nvSpPr>
          <p:cNvPr id="177" name="Rectangle 176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-up of a tree with berries&#10;&#10;Description automatically generated">
            <a:extLst>
              <a:ext uri="{FF2B5EF4-FFF2-40B4-BE49-F238E27FC236}">
                <a16:creationId xmlns:a16="http://schemas.microsoft.com/office/drawing/2014/main" id="{0E60F2FC-8546-1A76-A6F7-1331A081C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082136"/>
            <a:ext cx="27432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46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81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8" name="Rectangle 187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Mulberry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tree in front of a house&#10;&#10;Description automatically generated">
            <a:extLst>
              <a:ext uri="{FF2B5EF4-FFF2-40B4-BE49-F238E27FC236}">
                <a16:creationId xmlns:a16="http://schemas.microsoft.com/office/drawing/2014/main" id="{B2D0422E-7C94-E87E-E5C5-8C7C9A0DD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494948"/>
            <a:ext cx="3328416" cy="3328416"/>
          </a:xfrm>
          <a:prstGeom prst="rect">
            <a:avLst/>
          </a:prstGeom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-up of a tree with berries&#10;&#10;Description automatically generated">
            <a:extLst>
              <a:ext uri="{FF2B5EF4-FFF2-40B4-BE49-F238E27FC236}">
                <a16:creationId xmlns:a16="http://schemas.microsoft.com/office/drawing/2014/main" id="{828C8BF0-B3AC-2AF5-3340-F03D81E23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198" name="Rectangle 197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oup of black berries on a tree&#10;&#10;Description automatically generated">
            <a:extLst>
              <a:ext uri="{FF2B5EF4-FFF2-40B4-BE49-F238E27FC236}">
                <a16:creationId xmlns:a16="http://schemas.microsoft.com/office/drawing/2014/main" id="{CC87A933-E400-AEC7-A218-768EB9C16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444009"/>
            <a:ext cx="3313507" cy="1726006"/>
          </a:xfrm>
          <a:prstGeom prst="rect">
            <a:avLst/>
          </a:prstGeom>
        </p:spPr>
      </p:pic>
      <p:sp>
        <p:nvSpPr>
          <p:cNvPr id="200" name="Rectangle 199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fruit on a branch&#10;&#10;Description automatically generated">
            <a:extLst>
              <a:ext uri="{FF2B5EF4-FFF2-40B4-BE49-F238E27FC236}">
                <a16:creationId xmlns:a16="http://schemas.microsoft.com/office/drawing/2014/main" id="{9E558702-5A56-43BC-0993-2FFBCFB06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16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Kiwi Berry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trees in a garden&#10;&#10;Description automatically generated">
            <a:extLst>
              <a:ext uri="{FF2B5EF4-FFF2-40B4-BE49-F238E27FC236}">
                <a16:creationId xmlns:a16="http://schemas.microsoft.com/office/drawing/2014/main" id="{3B98A846-E80B-5090-98BD-F1A453A9D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48297"/>
            <a:ext cx="3328416" cy="2221717"/>
          </a:xfrm>
          <a:prstGeom prst="rect">
            <a:avLst/>
          </a:prstGeom>
        </p:spPr>
      </p:pic>
      <p:sp>
        <p:nvSpPr>
          <p:cNvPr id="219" name="Rectangle 218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tree with green leaves and fruits&#10;&#10;Description automatically generated">
            <a:extLst>
              <a:ext uri="{FF2B5EF4-FFF2-40B4-BE49-F238E27FC236}">
                <a16:creationId xmlns:a16="http://schemas.microsoft.com/office/drawing/2014/main" id="{443F795B-0F62-54D4-2660-3CFF20FBD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kiwis and a kiwi&#10;&#10;Description automatically generated">
            <a:extLst>
              <a:ext uri="{FF2B5EF4-FFF2-40B4-BE49-F238E27FC236}">
                <a16:creationId xmlns:a16="http://schemas.microsoft.com/office/drawing/2014/main" id="{F5B29B55-9619-CC7D-0506-80BC0834A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529147"/>
            <a:ext cx="3313507" cy="1555731"/>
          </a:xfrm>
          <a:prstGeom prst="rect">
            <a:avLst/>
          </a:prstGeom>
        </p:spPr>
      </p:pic>
      <p:sp>
        <p:nvSpPr>
          <p:cNvPr id="223" name="Rectangle 222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and holding a pile of kiwi fruit&#10;&#10;Description automatically generated">
            <a:extLst>
              <a:ext uri="{FF2B5EF4-FFF2-40B4-BE49-F238E27FC236}">
                <a16:creationId xmlns:a16="http://schemas.microsoft.com/office/drawing/2014/main" id="{CD48852C-974F-102D-38EC-D39745127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94760"/>
            <a:ext cx="2743200" cy="20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39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4" name="Rectangle 233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Grapes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grapes on a table&#10;&#10;Description automatically generated">
            <a:extLst>
              <a:ext uri="{FF2B5EF4-FFF2-40B4-BE49-F238E27FC236}">
                <a16:creationId xmlns:a16="http://schemas.microsoft.com/office/drawing/2014/main" id="{EFCC0C8D-7B25-4959-8292-F1B897717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2606"/>
            <a:ext cx="3328416" cy="2493099"/>
          </a:xfrm>
          <a:prstGeom prst="rect">
            <a:avLst/>
          </a:prstGeom>
        </p:spPr>
      </p:pic>
      <p:sp>
        <p:nvSpPr>
          <p:cNvPr id="242" name="Rectangle 241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vineyard with a tree in the background&#10;&#10;Description automatically generated">
            <a:extLst>
              <a:ext uri="{FF2B5EF4-FFF2-40B4-BE49-F238E27FC236}">
                <a16:creationId xmlns:a16="http://schemas.microsoft.com/office/drawing/2014/main" id="{628B9743-B382-9731-CCD0-53A703C32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9" y="552957"/>
            <a:ext cx="2743199" cy="1645919"/>
          </a:xfrm>
          <a:prstGeom prst="rect">
            <a:avLst/>
          </a:prstGeom>
        </p:spPr>
      </p:pic>
      <p:sp>
        <p:nvSpPr>
          <p:cNvPr id="244" name="Rectangle 243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unches of grapes on a vine&#10;&#10;Description automatically generated">
            <a:extLst>
              <a:ext uri="{FF2B5EF4-FFF2-40B4-BE49-F238E27FC236}">
                <a16:creationId xmlns:a16="http://schemas.microsoft.com/office/drawing/2014/main" id="{E93D3198-29E2-D1C9-1169-A2945EEC7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9231"/>
            <a:ext cx="3313507" cy="1855563"/>
          </a:xfrm>
          <a:prstGeom prst="rect">
            <a:avLst/>
          </a:prstGeom>
        </p:spPr>
      </p:pic>
      <p:sp>
        <p:nvSpPr>
          <p:cNvPr id="246" name="Rectangle 245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unches of grapes on a vine&#10;&#10;Description automatically generated">
            <a:extLst>
              <a:ext uri="{FF2B5EF4-FFF2-40B4-BE49-F238E27FC236}">
                <a16:creationId xmlns:a16="http://schemas.microsoft.com/office/drawing/2014/main" id="{86949DBC-E345-556C-B611-258674AF5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94760"/>
            <a:ext cx="2743200" cy="20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0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250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7" name="Rectangle 256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Currant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nch of red berries on a tree&#10;&#10;Description automatically generated">
            <a:extLst>
              <a:ext uri="{FF2B5EF4-FFF2-40B4-BE49-F238E27FC236}">
                <a16:creationId xmlns:a16="http://schemas.microsoft.com/office/drawing/2014/main" id="{299B8FAB-B872-7156-0D5F-98F96BA7B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51701"/>
            <a:ext cx="3328416" cy="2214909"/>
          </a:xfrm>
          <a:prstGeom prst="rect">
            <a:avLst/>
          </a:prstGeom>
        </p:spPr>
      </p:pic>
      <p:sp>
        <p:nvSpPr>
          <p:cNvPr id="265" name="Rectangle 264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late of black and white berries&#10;&#10;Description automatically generated">
            <a:extLst>
              <a:ext uri="{FF2B5EF4-FFF2-40B4-BE49-F238E27FC236}">
                <a16:creationId xmlns:a16="http://schemas.microsoft.com/office/drawing/2014/main" id="{82393B8D-20C3-2DCF-5BF1-986BD1FB4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yellow flowers on a branch&#10;&#10;Description automatically generated">
            <a:extLst>
              <a:ext uri="{FF2B5EF4-FFF2-40B4-BE49-F238E27FC236}">
                <a16:creationId xmlns:a16="http://schemas.microsoft.com/office/drawing/2014/main" id="{FAB99E83-4506-7D87-BC09-C86FDB9B2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65" y="4318312"/>
            <a:ext cx="2982309" cy="1977401"/>
          </a:xfrm>
          <a:prstGeom prst="rect">
            <a:avLst/>
          </a:prstGeom>
        </p:spPr>
      </p:pic>
      <p:sp>
        <p:nvSpPr>
          <p:cNvPr id="269" name="Rectangle 268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lose-up of a plant with green leaves&#10;&#10;Description automatically generated">
            <a:extLst>
              <a:ext uri="{FF2B5EF4-FFF2-40B4-BE49-F238E27FC236}">
                <a16:creationId xmlns:a16="http://schemas.microsoft.com/office/drawing/2014/main" id="{C4CE652A-F5F7-B4FA-DB71-E3858FC07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89" y="2780204"/>
            <a:ext cx="2612898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7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 342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9" name="Rectangle 348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Elderberry</a:t>
            </a: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ush with white flowers&#10;&#10;Description automatically generated">
            <a:extLst>
              <a:ext uri="{FF2B5EF4-FFF2-40B4-BE49-F238E27FC236}">
                <a16:creationId xmlns:a16="http://schemas.microsoft.com/office/drawing/2014/main" id="{879FA8D0-10FB-EB00-0743-3A61BFDB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48297"/>
            <a:ext cx="3328416" cy="2221717"/>
          </a:xfrm>
          <a:prstGeom prst="rect">
            <a:avLst/>
          </a:prstGeom>
        </p:spPr>
      </p:pic>
      <p:sp>
        <p:nvSpPr>
          <p:cNvPr id="357" name="Rectangle 356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white flowers&#10;&#10;Description automatically generated">
            <a:extLst>
              <a:ext uri="{FF2B5EF4-FFF2-40B4-BE49-F238E27FC236}">
                <a16:creationId xmlns:a16="http://schemas.microsoft.com/office/drawing/2014/main" id="{7C62C1A1-3239-29EA-CE03-92188E2F6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359" name="Rectangle 358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jar of black berries and a plant&#10;&#10;Description automatically generated">
            <a:extLst>
              <a:ext uri="{FF2B5EF4-FFF2-40B4-BE49-F238E27FC236}">
                <a16:creationId xmlns:a16="http://schemas.microsoft.com/office/drawing/2014/main" id="{342DA9D6-7AAB-F479-FE36-C81D14B0D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441359"/>
            <a:ext cx="3313507" cy="1731307"/>
          </a:xfrm>
          <a:prstGeom prst="rect">
            <a:avLst/>
          </a:prstGeom>
        </p:spPr>
      </p:pic>
      <p:sp>
        <p:nvSpPr>
          <p:cNvPr id="361" name="Rectangle 360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holding a bunch of black berries&#10;&#10;Description automatically generated">
            <a:extLst>
              <a:ext uri="{FF2B5EF4-FFF2-40B4-BE49-F238E27FC236}">
                <a16:creationId xmlns:a16="http://schemas.microsoft.com/office/drawing/2014/main" id="{BDC12432-7E5D-3404-AD3A-81704E369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23763"/>
            <a:ext cx="2743200" cy="21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380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7" name="Rectangle 386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Aronia Berries</a:t>
            </a: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plant with berries&#10;&#10;Description automatically generated">
            <a:extLst>
              <a:ext uri="{FF2B5EF4-FFF2-40B4-BE49-F238E27FC236}">
                <a16:creationId xmlns:a16="http://schemas.microsoft.com/office/drawing/2014/main" id="{6A1804CC-67AC-6A8E-9C44-E7E0F3430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3822" b="3"/>
          <a:stretch/>
        </p:blipFill>
        <p:spPr>
          <a:xfrm>
            <a:off x="5449787" y="485804"/>
            <a:ext cx="2685971" cy="3346704"/>
          </a:xfrm>
          <a:prstGeom prst="rect">
            <a:avLst/>
          </a:prstGeom>
        </p:spPr>
      </p:pic>
      <p:sp>
        <p:nvSpPr>
          <p:cNvPr id="395" name="Rectangle 394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-up of a tree with black berries&#10;&#10;Description automatically generated">
            <a:extLst>
              <a:ext uri="{FF2B5EF4-FFF2-40B4-BE49-F238E27FC236}">
                <a16:creationId xmlns:a16="http://schemas.microsoft.com/office/drawing/2014/main" id="{E1E321F2-1825-2190-6E54-CF96573B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5252"/>
          <a:stretch/>
        </p:blipFill>
        <p:spPr>
          <a:xfrm>
            <a:off x="8961039" y="509576"/>
            <a:ext cx="2743199" cy="1732681"/>
          </a:xfrm>
          <a:prstGeom prst="rect">
            <a:avLst/>
          </a:prstGeom>
        </p:spPr>
      </p:pic>
      <p:sp>
        <p:nvSpPr>
          <p:cNvPr id="397" name="Rectangle 396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lant with berries&#10;&#10;Description automatically generated">
            <a:extLst>
              <a:ext uri="{FF2B5EF4-FFF2-40B4-BE49-F238E27FC236}">
                <a16:creationId xmlns:a16="http://schemas.microsoft.com/office/drawing/2014/main" id="{B5347D0B-03A5-0BF7-477E-B6F892B8A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r="10190" b="4"/>
          <a:stretch/>
        </p:blipFill>
        <p:spPr>
          <a:xfrm>
            <a:off x="5357409" y="4318312"/>
            <a:ext cx="2875221" cy="1977401"/>
          </a:xfrm>
          <a:prstGeom prst="rect">
            <a:avLst/>
          </a:prstGeom>
        </p:spPr>
      </p:pic>
      <p:sp>
        <p:nvSpPr>
          <p:cNvPr id="399" name="Rectangle 398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bush&#10;&#10;Description automatically generated">
            <a:extLst>
              <a:ext uri="{FF2B5EF4-FFF2-40B4-BE49-F238E27FC236}">
                <a16:creationId xmlns:a16="http://schemas.microsoft.com/office/drawing/2014/main" id="{5B8B7E36-E95B-17A8-07EB-1E41346B51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r="-2" b="8620"/>
          <a:stretch/>
        </p:blipFill>
        <p:spPr>
          <a:xfrm>
            <a:off x="8961038" y="3139334"/>
            <a:ext cx="2743200" cy="27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A13AF-4745-85F4-2F8F-FD39D8C6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9DDD-D202-A87B-F578-08DCC85F5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is a Perennial Plant? </a:t>
            </a:r>
          </a:p>
        </p:txBody>
      </p:sp>
    </p:spTree>
    <p:extLst>
      <p:ext uri="{BB962C8B-B14F-4D97-AF65-F5344CB8AC3E}">
        <p14:creationId xmlns:p14="http://schemas.microsoft.com/office/powerpoint/2010/main" val="1043941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380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7" name="Rectangle 386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Strawberries</a:t>
            </a: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-up of a strawberry plant&#10;&#10;Description automatically generated">
            <a:extLst>
              <a:ext uri="{FF2B5EF4-FFF2-40B4-BE49-F238E27FC236}">
                <a16:creationId xmlns:a16="http://schemas.microsoft.com/office/drawing/2014/main" id="{B926E7E2-1E0B-5587-DA8D-CCA37CC0B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69247"/>
            <a:ext cx="3328416" cy="2379817"/>
          </a:xfrm>
          <a:prstGeom prst="rect">
            <a:avLst/>
          </a:prstGeom>
        </p:spPr>
      </p:pic>
      <p:sp>
        <p:nvSpPr>
          <p:cNvPr id="395" name="Rectangle 394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ouple of strawberries with green leaves&#10;&#10;Description automatically generated">
            <a:extLst>
              <a:ext uri="{FF2B5EF4-FFF2-40B4-BE49-F238E27FC236}">
                <a16:creationId xmlns:a16="http://schemas.microsoft.com/office/drawing/2014/main" id="{993A0643-398A-0F06-7595-B66A9F7E1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32" y="483762"/>
            <a:ext cx="2549013" cy="1784309"/>
          </a:xfrm>
          <a:prstGeom prst="rect">
            <a:avLst/>
          </a:prstGeom>
        </p:spPr>
      </p:pic>
      <p:sp>
        <p:nvSpPr>
          <p:cNvPr id="397" name="Rectangle 396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hand picking strawberries from a plant&#10;&#10;Description automatically generated">
            <a:extLst>
              <a:ext uri="{FF2B5EF4-FFF2-40B4-BE49-F238E27FC236}">
                <a16:creationId xmlns:a16="http://schemas.microsoft.com/office/drawing/2014/main" id="{3E03B5F1-3840-263B-D5D3-14F5B59E3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5089"/>
            <a:ext cx="3313507" cy="1863847"/>
          </a:xfrm>
          <a:prstGeom prst="rect">
            <a:avLst/>
          </a:prstGeom>
        </p:spPr>
      </p:pic>
      <p:sp>
        <p:nvSpPr>
          <p:cNvPr id="399" name="Rectangle 398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trawberry plant with red berries&#10;&#10;Description automatically generated">
            <a:extLst>
              <a:ext uri="{FF2B5EF4-FFF2-40B4-BE49-F238E27FC236}">
                <a16:creationId xmlns:a16="http://schemas.microsoft.com/office/drawing/2014/main" id="{B7482AC9-F409-AD5C-8CA5-C667522D5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52288"/>
            <a:ext cx="2743200" cy="21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5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 403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0" name="Rectangle 409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Goji Berries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lant&#10;&#10;Description automatically generated">
            <a:extLst>
              <a:ext uri="{FF2B5EF4-FFF2-40B4-BE49-F238E27FC236}">
                <a16:creationId xmlns:a16="http://schemas.microsoft.com/office/drawing/2014/main" id="{ED6C20F0-3BC4-EAA3-61E6-4ADF40C40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59" y="485804"/>
            <a:ext cx="2510028" cy="3346704"/>
          </a:xfrm>
          <a:prstGeom prst="rect">
            <a:avLst/>
          </a:prstGeom>
        </p:spPr>
      </p:pic>
      <p:sp>
        <p:nvSpPr>
          <p:cNvPr id="418" name="Rectangle 417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sh with red berries&#10;&#10;Description automatically generated">
            <a:extLst>
              <a:ext uri="{FF2B5EF4-FFF2-40B4-BE49-F238E27FC236}">
                <a16:creationId xmlns:a16="http://schemas.microsoft.com/office/drawing/2014/main" id="{8153256B-BC61-4F46-5DCB-2C4996BD5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420" name="Rectangle 419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lant with red berries&#10;&#10;Description automatically generated">
            <a:extLst>
              <a:ext uri="{FF2B5EF4-FFF2-40B4-BE49-F238E27FC236}">
                <a16:creationId xmlns:a16="http://schemas.microsoft.com/office/drawing/2014/main" id="{3EBFA306-0DC0-0B0C-B9C7-C000C1A2D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9231"/>
            <a:ext cx="3313507" cy="1855563"/>
          </a:xfrm>
          <a:prstGeom prst="rect">
            <a:avLst/>
          </a:prstGeom>
        </p:spPr>
      </p:pic>
      <p:sp>
        <p:nvSpPr>
          <p:cNvPr id="422" name="Rectangle 421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lant with red berries&#10;&#10;Description automatically generated">
            <a:extLst>
              <a:ext uri="{FF2B5EF4-FFF2-40B4-BE49-F238E27FC236}">
                <a16:creationId xmlns:a16="http://schemas.microsoft.com/office/drawing/2014/main" id="{88DF0609-FA59-0B89-3CEE-384E0233B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70" y="2780204"/>
            <a:ext cx="2609535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5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ectangle 426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3" name="Rectangle 432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Rectangle 434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Bunchberry</a:t>
            </a:r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fruit&#10;&#10;Description automatically generated">
            <a:extLst>
              <a:ext uri="{FF2B5EF4-FFF2-40B4-BE49-F238E27FC236}">
                <a16:creationId xmlns:a16="http://schemas.microsoft.com/office/drawing/2014/main" id="{27E08E9B-D13E-4A2F-2FFA-68CEDCB4B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2606"/>
            <a:ext cx="3328416" cy="2493099"/>
          </a:xfrm>
          <a:prstGeom prst="rect">
            <a:avLst/>
          </a:prstGeom>
        </p:spPr>
      </p:pic>
      <p:sp>
        <p:nvSpPr>
          <p:cNvPr id="441" name="Rectangle 440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red berries on a plant&#10;&#10;Description automatically generated">
            <a:extLst>
              <a:ext uri="{FF2B5EF4-FFF2-40B4-BE49-F238E27FC236}">
                <a16:creationId xmlns:a16="http://schemas.microsoft.com/office/drawing/2014/main" id="{06A7748B-CD85-59FD-2DC6-4A56CAD9E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443" name="Rectangle 442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hand holding a handful of red berries&#10;&#10;Description automatically generated">
            <a:extLst>
              <a:ext uri="{FF2B5EF4-FFF2-40B4-BE49-F238E27FC236}">
                <a16:creationId xmlns:a16="http://schemas.microsoft.com/office/drawing/2014/main" id="{0AD989FC-313B-E975-1430-69A41EB20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67" y="4318312"/>
            <a:ext cx="2971504" cy="1977401"/>
          </a:xfrm>
          <a:prstGeom prst="rect">
            <a:avLst/>
          </a:prstGeom>
        </p:spPr>
      </p:pic>
      <p:sp>
        <p:nvSpPr>
          <p:cNvPr id="445" name="Rectangle 444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flowers and berries&#10;&#10;Description automatically generated">
            <a:extLst>
              <a:ext uri="{FF2B5EF4-FFF2-40B4-BE49-F238E27FC236}">
                <a16:creationId xmlns:a16="http://schemas.microsoft.com/office/drawing/2014/main" id="{1FD40DA2-E53A-B54E-C6B5-B39A3CBC6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233305"/>
            <a:ext cx="2743200" cy="25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98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6" name="Rectangle 455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Blueberry</a:t>
            </a: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ush with blue flowers&#10;&#10;Description automatically generated">
            <a:extLst>
              <a:ext uri="{FF2B5EF4-FFF2-40B4-BE49-F238E27FC236}">
                <a16:creationId xmlns:a16="http://schemas.microsoft.com/office/drawing/2014/main" id="{1D97F2FC-9493-3797-810D-79B3B2FE9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51701"/>
            <a:ext cx="3328416" cy="2214909"/>
          </a:xfrm>
          <a:prstGeom prst="rect">
            <a:avLst/>
          </a:prstGeom>
        </p:spPr>
      </p:pic>
      <p:sp>
        <p:nvSpPr>
          <p:cNvPr id="464" name="Rectangle 463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blue berries on a plant&#10;&#10;Description automatically generated">
            <a:extLst>
              <a:ext uri="{FF2B5EF4-FFF2-40B4-BE49-F238E27FC236}">
                <a16:creationId xmlns:a16="http://schemas.microsoft.com/office/drawing/2014/main" id="{6F4A2BED-0B83-8AE4-3237-0B61E68CD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9" y="614929"/>
            <a:ext cx="2743199" cy="1521974"/>
          </a:xfrm>
          <a:prstGeom prst="rect">
            <a:avLst/>
          </a:prstGeom>
        </p:spPr>
      </p:pic>
      <p:sp>
        <p:nvSpPr>
          <p:cNvPr id="466" name="Rectangle 465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lant with blue berries&#10;&#10;Description automatically generated">
            <a:extLst>
              <a:ext uri="{FF2B5EF4-FFF2-40B4-BE49-F238E27FC236}">
                <a16:creationId xmlns:a16="http://schemas.microsoft.com/office/drawing/2014/main" id="{0CC7E65B-7266-5E5C-F247-4EFF3DE97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536547"/>
            <a:ext cx="3313507" cy="1540931"/>
          </a:xfrm>
          <a:prstGeom prst="rect">
            <a:avLst/>
          </a:prstGeom>
        </p:spPr>
      </p:pic>
      <p:sp>
        <p:nvSpPr>
          <p:cNvPr id="468" name="Rectangle 467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sh with blue berries&#10;&#10;Description automatically generated">
            <a:extLst>
              <a:ext uri="{FF2B5EF4-FFF2-40B4-BE49-F238E27FC236}">
                <a16:creationId xmlns:a16="http://schemas.microsoft.com/office/drawing/2014/main" id="{0E57D92C-FE9D-B433-1722-40E958484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8A6FD-5EA9-37EF-6532-47994339F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/>
              <a:t>Discussion</a:t>
            </a:r>
            <a:endParaRPr lang="en-US" dirty="0"/>
          </a:p>
        </p:txBody>
      </p:sp>
      <p:pic>
        <p:nvPicPr>
          <p:cNvPr id="5" name="Picture 4" descr="Red fruit on tree">
            <a:extLst>
              <a:ext uri="{FF2B5EF4-FFF2-40B4-BE49-F238E27FC236}">
                <a16:creationId xmlns:a16="http://schemas.microsoft.com/office/drawing/2014/main" id="{DCA0A2EC-0FC8-D01C-E991-15B70C733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7" r="34382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53570-6DF7-85FF-FC97-2FEBFCE1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kind of berries would you add to your garden?</a:t>
            </a:r>
          </a:p>
          <a:p>
            <a:pPr lvl="1"/>
            <a:r>
              <a:rPr lang="en-US" dirty="0"/>
              <a:t>What berries do you like eating?</a:t>
            </a:r>
          </a:p>
          <a:p>
            <a:pPr lvl="1"/>
            <a:r>
              <a:rPr lang="en-US" dirty="0"/>
              <a:t>What storage/transformation capabilities do you have? </a:t>
            </a:r>
          </a:p>
          <a:p>
            <a:pPr lvl="1"/>
            <a:r>
              <a:rPr lang="en-US" dirty="0"/>
              <a:t>What plants do you like? </a:t>
            </a:r>
          </a:p>
          <a:p>
            <a:pPr lvl="2"/>
            <a:r>
              <a:rPr lang="en-US" dirty="0"/>
              <a:t>Ornamental vs eating</a:t>
            </a:r>
          </a:p>
          <a:p>
            <a:r>
              <a:rPr lang="en-US" dirty="0"/>
              <a:t>Where would you grow your berries?</a:t>
            </a:r>
          </a:p>
          <a:p>
            <a:pPr lvl="1"/>
            <a:r>
              <a:rPr lang="en-US" dirty="0"/>
              <a:t>How much space do you have?</a:t>
            </a:r>
          </a:p>
          <a:p>
            <a:r>
              <a:rPr lang="en-US" dirty="0"/>
              <a:t>How would you maintain your berry plants?</a:t>
            </a:r>
          </a:p>
          <a:p>
            <a:pPr lvl="1"/>
            <a:r>
              <a:rPr lang="en-US" dirty="0"/>
              <a:t>What does your plant need to survive and thrive?</a:t>
            </a:r>
          </a:p>
          <a:p>
            <a:r>
              <a:rPr lang="en-US" dirty="0"/>
              <a:t>How will you acquire your berry plant? </a:t>
            </a:r>
          </a:p>
          <a:p>
            <a:pPr lvl="1"/>
            <a:r>
              <a:rPr lang="en-US" dirty="0"/>
              <a:t>Propagate, from seed, buy from store, get from nature?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137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707B-1E00-4771-998C-2A02E792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6C347-E0BC-49A5-91BD-AD56EAA3E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Questions or concerns</a:t>
            </a:r>
            <a:r>
              <a:rPr lang="en-US" sz="3600"/>
              <a:t>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3255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DD78-7BD2-D4E1-1B05-6052BCA1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Perennial Plant?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A644F-00C2-3C89-FEDC-4B7D5BCF6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 – Plant takes one year to complete its cycle (must be reseeded)</a:t>
            </a:r>
          </a:p>
          <a:p>
            <a:r>
              <a:rPr lang="en-US" dirty="0"/>
              <a:t>Biennial – Plant takes two year to complete its cycle (must be reseeded after two years)</a:t>
            </a:r>
          </a:p>
          <a:p>
            <a:r>
              <a:rPr lang="en-US" dirty="0"/>
              <a:t>Perennial – Plant lives for multiple years before its life cycle is complete</a:t>
            </a:r>
          </a:p>
        </p:txBody>
      </p:sp>
    </p:spTree>
    <p:extLst>
      <p:ext uri="{BB962C8B-B14F-4D97-AF65-F5344CB8AC3E}">
        <p14:creationId xmlns:p14="http://schemas.microsoft.com/office/powerpoint/2010/main" val="4221556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BCF33-981B-B58D-C006-B081CDB1C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Hardiness Zones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E8880-9B72-1539-09A3-B531867A6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r>
              <a:rPr lang="en-US" sz="1500">
                <a:solidFill>
                  <a:srgbClr val="FFFFFF"/>
                </a:solidFill>
                <a:hlinkClick r:id="rId2"/>
              </a:rPr>
              <a:t>Plant Hardiness Link Government of Canada</a:t>
            </a:r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3C0D8581-F46D-F53A-CC38-C83395EAC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6" y="640080"/>
            <a:ext cx="522922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2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A4F2-8BA6-7B2B-496E-4B51D3F2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A5B3-A30E-DC19-8466-00EF4BD23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Do you want to incorporate perennial fruits and berries into the garden?</a:t>
            </a:r>
          </a:p>
          <a:p>
            <a:pPr lvl="1"/>
            <a:r>
              <a:rPr lang="en-US" sz="2000" dirty="0"/>
              <a:t>If so, what types of fruits and berries do you like?</a:t>
            </a:r>
          </a:p>
          <a:p>
            <a:pPr lvl="1"/>
            <a:r>
              <a:rPr lang="en-US" sz="2000" dirty="0"/>
              <a:t>What types of fruits and berries can we grow in Montreal’s hardiness zone? Name as many as you can and tell us about them.</a:t>
            </a:r>
          </a:p>
        </p:txBody>
      </p:sp>
    </p:spTree>
    <p:extLst>
      <p:ext uri="{BB962C8B-B14F-4D97-AF65-F5344CB8AC3E}">
        <p14:creationId xmlns:p14="http://schemas.microsoft.com/office/powerpoint/2010/main" val="230548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C83F-7877-97DA-CF76-540389D6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Berries That Grow In Montreal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77EF9-C758-70F0-302D-85931F6032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b="1" dirty="0"/>
              <a:t>Berries</a:t>
            </a:r>
          </a:p>
          <a:p>
            <a:r>
              <a:rPr lang="en-US" dirty="0"/>
              <a:t>Gooseberry</a:t>
            </a:r>
          </a:p>
          <a:p>
            <a:r>
              <a:rPr lang="en-US" dirty="0"/>
              <a:t>Raspberry</a:t>
            </a:r>
          </a:p>
          <a:p>
            <a:r>
              <a:rPr lang="en-US" dirty="0"/>
              <a:t>Blackberry</a:t>
            </a:r>
          </a:p>
          <a:p>
            <a:r>
              <a:rPr lang="en-US" dirty="0" err="1"/>
              <a:t>Haskap</a:t>
            </a:r>
            <a:r>
              <a:rPr lang="en-US" dirty="0"/>
              <a:t> Berry</a:t>
            </a:r>
          </a:p>
          <a:p>
            <a:r>
              <a:rPr lang="en-US" dirty="0"/>
              <a:t>Kiwi Berries</a:t>
            </a:r>
          </a:p>
          <a:p>
            <a:r>
              <a:rPr lang="en-US" dirty="0"/>
              <a:t>Currants</a:t>
            </a:r>
          </a:p>
          <a:p>
            <a:r>
              <a:rPr lang="en-US" dirty="0"/>
              <a:t>Serviceberries</a:t>
            </a:r>
          </a:p>
          <a:p>
            <a:r>
              <a:rPr lang="en-US" dirty="0"/>
              <a:t>Strawberries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90826-10E1-B3D0-D3F7-78271AC417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Elderberries</a:t>
            </a:r>
          </a:p>
          <a:p>
            <a:r>
              <a:rPr lang="en-US" dirty="0"/>
              <a:t>Blueberries</a:t>
            </a:r>
          </a:p>
          <a:p>
            <a:r>
              <a:rPr lang="en-US" dirty="0"/>
              <a:t>Mulberries</a:t>
            </a:r>
          </a:p>
          <a:p>
            <a:r>
              <a:rPr lang="en-US" dirty="0"/>
              <a:t>Grapes</a:t>
            </a:r>
          </a:p>
          <a:p>
            <a:r>
              <a:rPr lang="en-US" dirty="0"/>
              <a:t>Aronia Berries</a:t>
            </a:r>
          </a:p>
          <a:p>
            <a:r>
              <a:rPr lang="en-US" dirty="0"/>
              <a:t>Bunchberries</a:t>
            </a:r>
          </a:p>
          <a:p>
            <a:r>
              <a:rPr lang="en-US" dirty="0"/>
              <a:t>Goji Berries</a:t>
            </a:r>
          </a:p>
          <a:p>
            <a:r>
              <a:rPr lang="en-US" dirty="0"/>
              <a:t>Sea Buckthorn</a:t>
            </a:r>
          </a:p>
          <a:p>
            <a:r>
              <a:rPr lang="en-CA" b="0" i="0" u="none" strike="noStrike" dirty="0">
                <a:solidFill>
                  <a:srgbClr val="333333"/>
                </a:solidFill>
                <a:effectLst/>
                <a:latin typeface="cambay"/>
              </a:rPr>
              <a:t>Boysenberry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309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Gooseberry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plant&#10;&#10;Description automatically generated">
            <a:extLst>
              <a:ext uri="{FF2B5EF4-FFF2-40B4-BE49-F238E27FC236}">
                <a16:creationId xmlns:a16="http://schemas.microsoft.com/office/drawing/2014/main" id="{44E3DA24-DEF3-3F8B-F80D-CB58D63FE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51701"/>
            <a:ext cx="3328416" cy="221490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fruit on a branch&#10;&#10;Description automatically generated">
            <a:extLst>
              <a:ext uri="{FF2B5EF4-FFF2-40B4-BE49-F238E27FC236}">
                <a16:creationId xmlns:a16="http://schemas.microsoft.com/office/drawing/2014/main" id="{2D5F3A6F-3A10-5646-27F9-4656F72F2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lose-up of a garden&#10;&#10;Description automatically generated">
            <a:extLst>
              <a:ext uri="{FF2B5EF4-FFF2-40B4-BE49-F238E27FC236}">
                <a16:creationId xmlns:a16="http://schemas.microsoft.com/office/drawing/2014/main" id="{196530B9-FA19-52B4-56DB-800BA410D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51" y="4318312"/>
            <a:ext cx="2973536" cy="197740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red berries on a tree&#10;&#10;Description automatically generated">
            <a:extLst>
              <a:ext uri="{FF2B5EF4-FFF2-40B4-BE49-F238E27FC236}">
                <a16:creationId xmlns:a16="http://schemas.microsoft.com/office/drawing/2014/main" id="{7C1521B0-B472-3E15-815C-584A0AB9C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Raspberry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arden with bushes and trees&#10;&#10;Description automatically generated">
            <a:extLst>
              <a:ext uri="{FF2B5EF4-FFF2-40B4-BE49-F238E27FC236}">
                <a16:creationId xmlns:a16="http://schemas.microsoft.com/office/drawing/2014/main" id="{312D0BC9-536C-448B-1313-B62F38473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1000"/>
            <a:ext cx="3328416" cy="2496312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late of different colored berries&#10;&#10;Description automatically generated">
            <a:extLst>
              <a:ext uri="{FF2B5EF4-FFF2-40B4-BE49-F238E27FC236}">
                <a16:creationId xmlns:a16="http://schemas.microsoft.com/office/drawing/2014/main" id="{79C6870E-02D5-F02E-1A6F-BA955FBE0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garden with a wooden structure&#10;&#10;Description automatically generated">
            <a:extLst>
              <a:ext uri="{FF2B5EF4-FFF2-40B4-BE49-F238E27FC236}">
                <a16:creationId xmlns:a16="http://schemas.microsoft.com/office/drawing/2014/main" id="{B02DEB21-B88E-74C5-B688-EBDDA3E95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39" y="4318312"/>
            <a:ext cx="3009560" cy="1977401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blackberries on a plant&#10;&#10;Description automatically generated">
            <a:extLst>
              <a:ext uri="{FF2B5EF4-FFF2-40B4-BE49-F238E27FC236}">
                <a16:creationId xmlns:a16="http://schemas.microsoft.com/office/drawing/2014/main" id="{7C5649CE-6431-FBBF-8CFE-9D12FDE82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Blackberry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hand holding a bunch of blackberries&#10;&#10;Description automatically generated">
            <a:extLst>
              <a:ext uri="{FF2B5EF4-FFF2-40B4-BE49-F238E27FC236}">
                <a16:creationId xmlns:a16="http://schemas.microsoft.com/office/drawing/2014/main" id="{8254CB90-3050-E1E1-8C9F-D71C8F2E7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494948"/>
            <a:ext cx="3328416" cy="3328416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ush with berries on it&#10;&#10;Description automatically generated">
            <a:extLst>
              <a:ext uri="{FF2B5EF4-FFF2-40B4-BE49-F238E27FC236}">
                <a16:creationId xmlns:a16="http://schemas.microsoft.com/office/drawing/2014/main" id="{A2ED1DC4-2F78-0EC2-491C-779DFCCA8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garden with plants and a fence&#10;&#10;Description automatically generated with medium confidence">
            <a:extLst>
              <a:ext uri="{FF2B5EF4-FFF2-40B4-BE49-F238E27FC236}">
                <a16:creationId xmlns:a16="http://schemas.microsoft.com/office/drawing/2014/main" id="{A6F2CCD9-9E03-5B6E-ACC6-386E0CAC6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67" y="4318312"/>
            <a:ext cx="2971504" cy="1977401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lose-up of black berries on a plant&#10;&#10;Description automatically generated">
            <a:extLst>
              <a:ext uri="{FF2B5EF4-FFF2-40B4-BE49-F238E27FC236}">
                <a16:creationId xmlns:a16="http://schemas.microsoft.com/office/drawing/2014/main" id="{D5B39FDF-6EE9-1151-A839-0105D048C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081643"/>
            <a:ext cx="2743200" cy="28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514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3201</TotalTime>
  <Words>280</Words>
  <Application>Microsoft Macintosh PowerPoint</Application>
  <PresentationFormat>Widescreen</PresentationFormat>
  <Paragraphs>74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Calibri Light</vt:lpstr>
      <vt:lpstr>cambay</vt:lpstr>
      <vt:lpstr>Retrospect</vt:lpstr>
      <vt:lpstr>Cultivating Urban Greenspaces</vt:lpstr>
      <vt:lpstr>Question?</vt:lpstr>
      <vt:lpstr>What is a Perennial Plant? </vt:lpstr>
      <vt:lpstr>Hardiness Zones</vt:lpstr>
      <vt:lpstr>Discussion</vt:lpstr>
      <vt:lpstr>List of Berries That Grow In Montreal</vt:lpstr>
      <vt:lpstr>Gooseberry</vt:lpstr>
      <vt:lpstr>Raspberry</vt:lpstr>
      <vt:lpstr>Blackberry</vt:lpstr>
      <vt:lpstr>Boysenberry</vt:lpstr>
      <vt:lpstr>Haskap Berries</vt:lpstr>
      <vt:lpstr>Serviceberry</vt:lpstr>
      <vt:lpstr>Sea Buckthorn</vt:lpstr>
      <vt:lpstr>Mulberry</vt:lpstr>
      <vt:lpstr>Kiwi Berry</vt:lpstr>
      <vt:lpstr>Grapes</vt:lpstr>
      <vt:lpstr>Currant</vt:lpstr>
      <vt:lpstr>Elderberry</vt:lpstr>
      <vt:lpstr>Aronia Berries</vt:lpstr>
      <vt:lpstr>Strawberries</vt:lpstr>
      <vt:lpstr>Goji Berries</vt:lpstr>
      <vt:lpstr>Bunchberry</vt:lpstr>
      <vt:lpstr>Blueberry</vt:lpstr>
      <vt:lpstr>Discussion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Edible Activism!</dc:title>
  <dc:creator>Erik Chevrier</dc:creator>
  <cp:lastModifiedBy>Erik Chevrier</cp:lastModifiedBy>
  <cp:revision>287</cp:revision>
  <dcterms:created xsi:type="dcterms:W3CDTF">2016-08-29T02:04:56Z</dcterms:created>
  <dcterms:modified xsi:type="dcterms:W3CDTF">2023-08-08T05:27:55Z</dcterms:modified>
</cp:coreProperties>
</file>